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83" r:id="rId3"/>
    <p:sldId id="282" r:id="rId4"/>
    <p:sldId id="258" r:id="rId5"/>
    <p:sldId id="260" r:id="rId6"/>
    <p:sldId id="261" r:id="rId7"/>
    <p:sldId id="262" r:id="rId8"/>
    <p:sldId id="279" r:id="rId9"/>
    <p:sldId id="280" r:id="rId10"/>
    <p:sldId id="281" r:id="rId11"/>
    <p:sldId id="286" r:id="rId12"/>
    <p:sldId id="287" r:id="rId13"/>
    <p:sldId id="266" r:id="rId14"/>
    <p:sldId id="267" r:id="rId15"/>
    <p:sldId id="268" r:id="rId16"/>
    <p:sldId id="269" r:id="rId17"/>
    <p:sldId id="270" r:id="rId18"/>
    <p:sldId id="263" r:id="rId19"/>
    <p:sldId id="264" r:id="rId20"/>
    <p:sldId id="265" r:id="rId21"/>
    <p:sldId id="271" r:id="rId22"/>
    <p:sldId id="272" r:id="rId23"/>
    <p:sldId id="273" r:id="rId24"/>
    <p:sldId id="274" r:id="rId25"/>
    <p:sldId id="275" r:id="rId26"/>
    <p:sldId id="276" r:id="rId27"/>
    <p:sldId id="288" r:id="rId28"/>
    <p:sldId id="290" r:id="rId29"/>
    <p:sldId id="289" r:id="rId30"/>
    <p:sldId id="291" r:id="rId31"/>
    <p:sldId id="277" r:id="rId32"/>
    <p:sldId id="278" r:id="rId33"/>
    <p:sldId id="285"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45" autoAdjust="0"/>
    <p:restoredTop sz="49635" autoAdjust="0"/>
  </p:normalViewPr>
  <p:slideViewPr>
    <p:cSldViewPr snapToGrid="0">
      <p:cViewPr varScale="1">
        <p:scale>
          <a:sx n="42" d="100"/>
          <a:sy n="42" d="100"/>
        </p:scale>
        <p:origin x="1350" y="54"/>
      </p:cViewPr>
      <p:guideLst/>
    </p:cSldViewPr>
  </p:slideViewPr>
  <p:notesTextViewPr>
    <p:cViewPr>
      <p:scale>
        <a:sx n="1" d="1"/>
        <a:sy n="1" d="1"/>
      </p:scale>
      <p:origin x="0" y="0"/>
    </p:cViewPr>
  </p:notesTextViewPr>
  <p:notesViewPr>
    <p:cSldViewPr snapToGrid="0">
      <p:cViewPr varScale="1">
        <p:scale>
          <a:sx n="79" d="100"/>
          <a:sy n="79" d="100"/>
        </p:scale>
        <p:origin x="300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8056D-4C1C-4467-AD70-5F18737E0492}"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77207-3767-44FF-9725-5D69CA7A46FE}" type="slidenum">
              <a:rPr lang="en-US" smtClean="0"/>
              <a:t>‹#›</a:t>
            </a:fld>
            <a:endParaRPr lang="en-US"/>
          </a:p>
        </p:txBody>
      </p:sp>
    </p:spTree>
    <p:extLst>
      <p:ext uri="{BB962C8B-B14F-4D97-AF65-F5344CB8AC3E}">
        <p14:creationId xmlns:p14="http://schemas.microsoft.com/office/powerpoint/2010/main" val="62909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8318" lvl="1"/>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646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95485" y="4463204"/>
            <a:ext cx="5718422" cy="4227363"/>
          </a:xfrm>
          <a:noFill/>
        </p:spPr>
        <p:txBody>
          <a:bodyPr/>
          <a:lstStyle/>
          <a:p>
            <a:pPr marL="192777" indent="-192777">
              <a:lnSpc>
                <a:spcPct val="80000"/>
              </a:lnSpc>
            </a:pPr>
            <a:r>
              <a:rPr lang="en-US" sz="1000" dirty="0">
                <a:latin typeface="Arial" panose="020B0604020202020204" pitchFamily="34" charset="0"/>
              </a:rPr>
              <a:t>Scenario:</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Upon finishing your service on Sunday morning, inmate Roberts approaches you in the vestibule of the Chapel. You ask Roberts if everything is ok and Roberts responded that he found out late last week that his grandmother passed away. In speaking to Roberts, you notice that he is somewhat sad, but indicates that his grandmother was almost 80 years old, so her passing was expected. As the conversation continues, you realize that you haven’t seen Mr. Roberts at service in the past several weeks, which is unusual for him as he is quite committed to his faith.  Also, given your collaboration with other disciplines in the prison and your familiarity with Mr. Roberts’ life, you realize that he also hasn’t been to work in the Employee Dining Hall for the past few days. Upon recalling these factors, you ask to speak to Mr. Roberts in the privacy of your office. During the conversation in your office, Mr. Roberts indicates that he is expected to be paroled in the next few months, but was uncertain about his living situation in the community because of his grandmother’s passing. As the conversation progresses, you ask Mr. Roberts if he is having any thoughts about hurting or killing himself. Mr. Roberts states that, really, he is fine and he would never hurt himself because he has older kids that live in the Carolinas.</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What do you do?</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Refer to Psychology staff for an assessment. It appears quite possible that inmate Roberts is a “false denier” and may actually be having suicidal thoughts or plans despite stating the contrary to the Chaplain. </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The take home message is that we can’t simply rely upon how individuals respond to our direct questions about whether or not they are having suicidal thoughts or plans. Yes, it is vitally important that you ask the question of whether or not the individual is contemplating suicide. Yes, it is extremely important to inquire about issues that appear concerning to you. However, some times, individuals are not completely forthcoming about these thoughts and feelings. As a result, in order to more accurately identify individuals who are at increased risk of suicide, we need to be cognizant of other existing risk factors and protective factors associated with a suicide risk assessment.  </a:t>
            </a:r>
          </a:p>
        </p:txBody>
      </p:sp>
      <p:sp>
        <p:nvSpPr>
          <p:cNvPr id="2" name="Footer Placeholder 1"/>
          <p:cNvSpPr>
            <a:spLocks noGrp="1"/>
          </p:cNvSpPr>
          <p:nvPr>
            <p:ph type="ftr" sz="quarter" idx="10"/>
          </p:nvPr>
        </p:nvSpPr>
        <p:spPr>
          <a:xfrm>
            <a:off x="618208" y="8924795"/>
            <a:ext cx="2463175"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4" y="8924795"/>
            <a:ext cx="2540445"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692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95485" y="4463204"/>
            <a:ext cx="5718422" cy="4227363"/>
          </a:xfrm>
          <a:noFill/>
        </p:spPr>
        <p:txBody>
          <a:bodyPr/>
          <a:lstStyle/>
          <a:p>
            <a:pPr marL="192777" indent="-192777">
              <a:lnSpc>
                <a:spcPct val="80000"/>
              </a:lnSpc>
            </a:pPr>
            <a:r>
              <a:rPr lang="en-US" sz="1000" dirty="0">
                <a:latin typeface="Arial" panose="020B0604020202020204" pitchFamily="34" charset="0"/>
              </a:rPr>
              <a:t>Scenario:</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Upon finishing your service on Sunday morning, inmate Roberts approaches you in the vestibule of the Chapel. You ask Roberts if everything is ok and Roberts responded that he found out late last week that his grandmother passed away. In speaking to Roberts, you notice that he is somewhat sad, but indicates that his grandmother was almost 80 years old, so her passing was expected. As the conversation continues, you realize that you haven’t seen Mr. Roberts at service in the past several weeks, which is unusual for him as he is quite committed to his faith.  Also, given your collaboration with other disciplines in the prison and your familiarity with Mr. Roberts’ life, you realize that he also hasn’t been to work in the Employee Dining Hall for the past few days. Upon recalling these factors, you ask to speak to Mr. Roberts in the privacy of your office. During the conversation in your office, Mr. Roberts indicates that he is expected to be paroled in the next few months, but was uncertain about his living situation in the community because of his grandmother’s passing. As the conversation progresses, you ask Mr. Roberts if he is having any thoughts about hurting or killing himself. Mr. Roberts states that, really, he is fine and he would never hurt himself because he has older kids that live in the Carolinas.</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What do you do?</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Refer to Psychology staff for an assessment. It appears quite possible that inmate Roberts is a “false denier” and may actually be having suicidal thoughts or plans despite stating the contrary to the Chaplain. </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The take home message is that we can’t simply rely upon how individuals respond to our direct questions about whether or not they are having suicidal thoughts or plans. Yes, it is vitally important that you ask the question of whether or not the individual is contemplating suicide. Yes, it is extremely important to inquire about issues that appear concerning to you. However, some times, individuals are not completely forthcoming about these thoughts and feelings. As a result, in order to more accurately identify individuals who are at increased risk of suicide, we need to be cognizant of other existing risk factors and protective factors associated with a suicide risk assessment.  </a:t>
            </a:r>
          </a:p>
        </p:txBody>
      </p:sp>
      <p:sp>
        <p:nvSpPr>
          <p:cNvPr id="2" name="Footer Placeholder 1"/>
          <p:cNvSpPr>
            <a:spLocks noGrp="1"/>
          </p:cNvSpPr>
          <p:nvPr>
            <p:ph type="ftr" sz="quarter" idx="10"/>
          </p:nvPr>
        </p:nvSpPr>
        <p:spPr>
          <a:xfrm>
            <a:off x="618208" y="8924795"/>
            <a:ext cx="2463175"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4" y="8924795"/>
            <a:ext cx="2540445"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317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695485" y="4463204"/>
            <a:ext cx="5718422" cy="4227363"/>
          </a:xfrm>
          <a:noFill/>
        </p:spPr>
        <p:txBody>
          <a:bodyPr/>
          <a:lstStyle/>
          <a:p>
            <a:pPr marL="192777" indent="-192777">
              <a:lnSpc>
                <a:spcPct val="80000"/>
              </a:lnSpc>
            </a:pPr>
            <a:r>
              <a:rPr lang="en-US" sz="1000" dirty="0">
                <a:latin typeface="Arial" panose="020B0604020202020204" pitchFamily="34" charset="0"/>
              </a:rPr>
              <a:t>Scenario:</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Upon finishing your service on Sunday morning, inmate Roberts approaches you in the vestibule of the Chapel. You ask Roberts if everything is ok and Roberts responded that he found out late last week that his grandmother passed away. In speaking to Roberts, you notice that he is somewhat sad, but indicates that his grandmother was almost 80 years old, so her passing was expected. As the conversation continues, you realize that you haven’t seen Mr. Roberts at service in the past several weeks, which is unusual for him as he is quite committed to his faith.  Also, given your collaboration with other disciplines in the prison and your familiarity with Mr. Roberts’ life, you realize that he also hasn’t been to work in the Employee Dining Hall for the past few days. Upon recalling these factors, you ask to speak to Mr. Roberts in the privacy of your office. During the conversation in your office, Mr. Roberts indicates that he is expected to be paroled in the next few months, but was uncertain about his living situation in the community because of his grandmother’s passing. As the conversation progresses, you ask Mr. Roberts if he is having any thoughts about hurting or killing himself. Mr. Roberts states that, really, he is fine and he would never hurt himself because he has older kids that live in the Carolinas.</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What do you do?</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Refer to Psychology staff for an assessment. It appears quite possible that inmate Roberts is a “false denier” and may actually be having suicidal thoughts or plans despite stating the contrary to the Chaplain. </a:t>
            </a:r>
          </a:p>
          <a:p>
            <a:pPr marL="192777" indent="-192777">
              <a:lnSpc>
                <a:spcPct val="80000"/>
              </a:lnSpc>
            </a:pPr>
            <a:endParaRPr lang="en-US" sz="1000" dirty="0">
              <a:latin typeface="Arial" panose="020B0604020202020204" pitchFamily="34" charset="0"/>
            </a:endParaRPr>
          </a:p>
          <a:p>
            <a:pPr marL="192777" indent="-192777">
              <a:lnSpc>
                <a:spcPct val="80000"/>
              </a:lnSpc>
            </a:pPr>
            <a:r>
              <a:rPr lang="en-US" sz="1000" dirty="0">
                <a:latin typeface="Arial" panose="020B0604020202020204" pitchFamily="34" charset="0"/>
              </a:rPr>
              <a:t>The take home message is that we can’t simply rely upon how individuals respond to our direct questions about whether or not they are having suicidal thoughts or plans. Yes, it is vitally important that you ask the question of whether or not the individual is contemplating suicide. Yes, it is extremely important to inquire about issues that appear concerning to you. However, some times, individuals are not completely forthcoming about these thoughts and feelings. As a result, in order to more accurately identify individuals who are at increased risk of suicide, we need to be cognizant of other existing risk factors and protective factors associated with a suicide risk assessment.  </a:t>
            </a:r>
          </a:p>
        </p:txBody>
      </p:sp>
      <p:sp>
        <p:nvSpPr>
          <p:cNvPr id="2" name="Footer Placeholder 1"/>
          <p:cNvSpPr>
            <a:spLocks noGrp="1"/>
          </p:cNvSpPr>
          <p:nvPr>
            <p:ph type="ftr" sz="quarter" idx="10"/>
          </p:nvPr>
        </p:nvSpPr>
        <p:spPr>
          <a:xfrm>
            <a:off x="618208" y="8924795"/>
            <a:ext cx="2463175"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4" y="8924795"/>
            <a:ext cx="2540445"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67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lvl="1"/>
            <a:r>
              <a:rPr lang="en-US" sz="1200" b="1" i="1" kern="1200" dirty="0">
                <a:solidFill>
                  <a:schemeClr val="tx1"/>
                </a:solidFill>
                <a:effectLst/>
                <a:latin typeface="+mn-lt"/>
                <a:ea typeface="+mn-ea"/>
                <a:cs typeface="+mn-cs"/>
              </a:rPr>
              <a:t>The purpose of considering an individual’s risk of suicide is not to predict suicidal or self-injurious behavior, but to prevent this behavior through early identification and intervention. Monitoring for elevated risk to engage in any form of self-injury should be considered at all times, when interacting with incarcerated individuals. </a:t>
            </a: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19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72761" y="4499360"/>
            <a:ext cx="5968084" cy="4227363"/>
          </a:xfrm>
          <a:noFill/>
        </p:spPr>
        <p:txBody>
          <a:bodyPr/>
          <a:lstStyle/>
          <a:p>
            <a:pPr marL="655441" lvl="1" indent="-192777">
              <a:lnSpc>
                <a:spcPct val="150000"/>
              </a:lnSpc>
            </a:pPr>
            <a:r>
              <a:rPr lang="en-US" sz="1200" b="1" i="1" kern="1200" dirty="0">
                <a:solidFill>
                  <a:schemeClr val="tx1"/>
                </a:solidFill>
                <a:effectLst/>
                <a:latin typeface="+mn-lt"/>
                <a:ea typeface="+mn-ea"/>
                <a:cs typeface="+mn-cs"/>
              </a:rPr>
              <a:t>Chronic Risk Factors are unlikely to change, unless new information is received. Chronic factors relate to events that occurred in an individuals life or that are static (i.e., unchangeable). For example, once an individual has a history of suicide attempts, they will always have a history of suicide attempts. If an individual has a history of being a victim of sexual abuse, they will always have that history. </a:t>
            </a:r>
          </a:p>
          <a:p>
            <a:pPr marL="655441" lvl="1" indent="-192777">
              <a:lnSpc>
                <a:spcPct val="150000"/>
              </a:lnSpc>
            </a:pPr>
            <a:endParaRPr lang="en-US" sz="1200" b="1" i="1" kern="1200" dirty="0">
              <a:solidFill>
                <a:schemeClr val="tx1"/>
              </a:solidFill>
              <a:effectLst/>
              <a:latin typeface="+mn-lt"/>
              <a:ea typeface="+mn-ea"/>
              <a:cs typeface="+mn-cs"/>
            </a:endParaRPr>
          </a:p>
          <a:p>
            <a:pPr marL="655441" lvl="1" indent="-192777">
              <a:lnSpc>
                <a:spcPct val="150000"/>
              </a:lnSpc>
            </a:pPr>
            <a:r>
              <a:rPr lang="en-US" sz="1200" b="1" i="1" kern="1200" dirty="0">
                <a:solidFill>
                  <a:schemeClr val="tx1"/>
                </a:solidFill>
                <a:effectLst/>
                <a:latin typeface="+mn-lt"/>
                <a:ea typeface="+mn-ea"/>
                <a:cs typeface="+mn-cs"/>
              </a:rPr>
              <a:t>Can you think of any other chronic risk factors of suicide?</a:t>
            </a:r>
          </a:p>
          <a:p>
            <a:pPr marL="655441" lvl="1" indent="-192777">
              <a:lnSpc>
                <a:spcPct val="150000"/>
              </a:lnSpc>
            </a:pPr>
            <a:endParaRPr lang="en-US"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712830"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559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72761" y="4499360"/>
            <a:ext cx="5968084" cy="4227363"/>
          </a:xfrm>
          <a:noFill/>
        </p:spPr>
        <p:txBody>
          <a:bodyPr/>
          <a:lstStyle/>
          <a:p>
            <a:pPr marL="655441" lvl="1" indent="-192777">
              <a:lnSpc>
                <a:spcPct val="150000"/>
              </a:lnSpc>
            </a:pPr>
            <a:r>
              <a:rPr lang="en-US" dirty="0">
                <a:latin typeface="Arial" panose="020B0604020202020204" pitchFamily="34" charset="0"/>
              </a:rPr>
              <a:t>Acute risk factors are those factors that have occurred within the past 90 days and are typically associated with an increased risk of suicide. </a:t>
            </a:r>
          </a:p>
          <a:p>
            <a:pPr marL="655441" lvl="1" indent="-192777">
              <a:lnSpc>
                <a:spcPct val="150000"/>
              </a:lnSpc>
            </a:pPr>
            <a:endParaRPr lang="en-US" dirty="0">
              <a:latin typeface="Arial" panose="020B0604020202020204" pitchFamily="34" charset="0"/>
            </a:endParaRPr>
          </a:p>
          <a:p>
            <a:pPr marL="655441" lvl="1" indent="-192777">
              <a:lnSpc>
                <a:spcPct val="150000"/>
              </a:lnSpc>
            </a:pPr>
            <a:r>
              <a:rPr lang="en-US" dirty="0">
                <a:latin typeface="Arial" panose="020B0604020202020204" pitchFamily="34" charset="0"/>
              </a:rPr>
              <a:t>Can you think of any other acute suicide risk factors?</a:t>
            </a: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712830"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588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72761" y="4499360"/>
            <a:ext cx="5968084" cy="4227363"/>
          </a:xfrm>
          <a:noFill/>
        </p:spPr>
        <p:txBody>
          <a:bodyPr/>
          <a:lstStyle/>
          <a:p>
            <a:pPr marL="655441" lvl="1" indent="-192777">
              <a:lnSpc>
                <a:spcPct val="150000"/>
              </a:lnSpc>
            </a:pPr>
            <a:r>
              <a:rPr lang="en-US" dirty="0">
                <a:latin typeface="Arial" panose="020B0604020202020204" pitchFamily="34" charset="0"/>
              </a:rPr>
              <a:t>Protective factors are skills (e.g., coping strategies), strengths, or other factors exhibited by the individual that can be used to help reduce risk. However, some factors that are protective for one individual, may be risk factors for others.</a:t>
            </a:r>
          </a:p>
          <a:p>
            <a:pPr marL="655441" lvl="1" indent="-192777">
              <a:lnSpc>
                <a:spcPct val="150000"/>
              </a:lnSpc>
            </a:pPr>
            <a:endParaRPr lang="en-US" dirty="0">
              <a:latin typeface="Arial" panose="020B0604020202020204" pitchFamily="34" charset="0"/>
            </a:endParaRPr>
          </a:p>
          <a:p>
            <a:pPr marL="655441" lvl="1" indent="-192777">
              <a:lnSpc>
                <a:spcPct val="150000"/>
              </a:lnSpc>
            </a:pPr>
            <a:r>
              <a:rPr lang="en-US" dirty="0">
                <a:latin typeface="Arial" panose="020B0604020202020204" pitchFamily="34" charset="0"/>
              </a:rPr>
              <a:t>Review of Chronic, Acute, and Protective factors is not an actuarial process. While it is true that suicide risk elevates as risk factors accumulate, the simple summation of the number of risk factors versus the number of protective factors should not be interpreted to mean that if an individual has more risk factors than protective factors, that the individual is at elevated or high risk. Instead, each assessment should determine whether the totality of the risk factors outweighs the totality of the protective factors. This requires individual-specific weighted judgment. </a:t>
            </a:r>
          </a:p>
          <a:p>
            <a:pPr marL="655441" lvl="1" indent="-192777">
              <a:lnSpc>
                <a:spcPct val="150000"/>
              </a:lnSpc>
            </a:pPr>
            <a:endParaRPr lang="en-US" dirty="0">
              <a:latin typeface="Arial" panose="020B0604020202020204" pitchFamily="34" charset="0"/>
            </a:endParaRPr>
          </a:p>
          <a:p>
            <a:pPr marL="655441" lvl="1" indent="-192777">
              <a:lnSpc>
                <a:spcPct val="150000"/>
              </a:lnSpc>
            </a:pPr>
            <a:r>
              <a:rPr lang="en-US" dirty="0">
                <a:latin typeface="Arial" panose="020B0604020202020204" pitchFamily="34" charset="0"/>
              </a:rPr>
              <a:t>Can you think of any other Protective Factors?</a:t>
            </a:r>
          </a:p>
          <a:p>
            <a:pPr marL="655441" lvl="1" indent="-192777">
              <a:lnSpc>
                <a:spcPct val="150000"/>
              </a:lnSpc>
            </a:pPr>
            <a:endParaRPr lang="en-US" dirty="0">
              <a:latin typeface="Arial" panose="020B0604020202020204" pitchFamily="34" charset="0"/>
            </a:endParaRPr>
          </a:p>
          <a:p>
            <a:pPr marL="655441" lvl="1" indent="-192777">
              <a:lnSpc>
                <a:spcPct val="150000"/>
              </a:lnSpc>
            </a:pPr>
            <a:endParaRPr lang="en-US"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712830"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23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772761" y="4499360"/>
            <a:ext cx="5968084" cy="4227363"/>
          </a:xfrm>
          <a:noFill/>
        </p:spPr>
        <p:txBody>
          <a:bodyPr/>
          <a:lstStyle/>
          <a:p>
            <a:pPr lvl="0"/>
            <a:r>
              <a:rPr lang="en-US" sz="1200" b="1" i="1" kern="1200" dirty="0">
                <a:solidFill>
                  <a:schemeClr val="tx1"/>
                </a:solidFill>
                <a:effectLst/>
                <a:latin typeface="+mn-lt"/>
                <a:ea typeface="+mn-ea"/>
                <a:cs typeface="+mn-cs"/>
              </a:rPr>
              <a:t>First, the patient and Psychology staff member should identify the warning signs and symptoms of potential safety concerns, which includes identifying those warning signs that the individual is beginning to struggle or the existing struggle is beginning to exacerbate even further. These warning signs and symptoms can include thoughts, feelings, behaviors, and or circumstances in which the risk for decompensation, suicide, suicidal ideation, violence, etc., is likely to recur.  </a:t>
            </a:r>
            <a:br>
              <a:rPr lang="en-US" sz="1200" b="1" i="1"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Secondly, the patient and clinician should identify coping skills to ensure personal safety that the individual can utilize by themselves or with others to ensure their immediate safety. This process should include a discussion of coping skills utilized in the past to ameliorate similar stressors and new coping skills that the individual can discuss with the Psychology staff member for the purpose of deescalating one’s emotions, thoughts, or behaviors, either by themselves or with someone else. Additionally, this part of the plan should also include a discussion of the obstacles that might exist to implementing these coping skills and how to overcome these obstacles. This section of the plan should include the identification of emergency contacts (i.e., correctional and professional staff) for the individual and how to access and notify correctional staff of emergencies.</a:t>
            </a:r>
            <a:br>
              <a:rPr lang="en-US" sz="1200" b="1" i="1"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Finally, the Safety Plan should include a section related to the identification of the service strategies to be provided from the correctional and professional support system to ensure ongoing safety. This section should include the identification of what others could do to help ensure ongoing safety, if the individual’s crisis intensifies.</a:t>
            </a:r>
            <a:br>
              <a:rPr lang="en-US" sz="1200" b="1" i="1"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Safety plans should generally be based on data collected and the risk factors identified on an SRA. These plans should target acute risk factors and, if possible, reinforcement of protective factors. Safety plans should be generated collaboratively between the individual and the Psychology staff member. Safety plans should reflect a problem-solving approach. </a:t>
            </a:r>
            <a:endParaRPr lang="en-US"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712830"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317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provides a high level overview of the presence of the most frequent risk factors identified among inmates who have died by suicide within the DOC during the past 12 years. </a:t>
            </a:r>
            <a:br>
              <a:rPr lang="en-US" dirty="0"/>
            </a:br>
            <a:br>
              <a:rPr lang="en-US" dirty="0"/>
            </a:br>
            <a:r>
              <a:rPr lang="en-US" dirty="0"/>
              <a:t>Several main takeaways from this slide: first, the risk factor of being alone (i.e., for any reason) was present in almost every suicide (96%) in the past 12 years.</a:t>
            </a:r>
          </a:p>
          <a:p>
            <a:endParaRPr lang="en-US" dirty="0"/>
          </a:p>
          <a:p>
            <a:r>
              <a:rPr lang="en-US" dirty="0"/>
              <a:t>Next, despite the high frequency of individuals being actively treated for MH issues (68%), this leaves a 1/3 of those individuals who have completed suicide as not actively receiving mental health treatment (i.e., A or B Roster). So, we can not simply only focus on those individuals who are on the active mental health rosters (C or D) as being at risk of suicide.  </a:t>
            </a:r>
          </a:p>
          <a:p>
            <a:endParaRPr lang="en-US" dirty="0"/>
          </a:p>
          <a:p>
            <a:r>
              <a:rPr lang="en-US" dirty="0"/>
              <a:t>Finally, although historically, a majority of suicides have occurred in our RHU’s (i.e., closer to 70% all time), this review revealed that over the past 12 years only about 38% of suicides have occurred in RHUs, which suggests that staff need to be cognizant of suicide risk for inmates outside of RHUs and in general population housing units. </a:t>
            </a:r>
          </a:p>
        </p:txBody>
      </p:sp>
    </p:spTree>
    <p:extLst>
      <p:ext uri="{BB962C8B-B14F-4D97-AF65-F5344CB8AC3E}">
        <p14:creationId xmlns:p14="http://schemas.microsoft.com/office/powerpoint/2010/main" val="184120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lvl="1"/>
            <a:r>
              <a:rPr lang="en-US" sz="1200" kern="1200" dirty="0">
                <a:solidFill>
                  <a:schemeClr val="tx1"/>
                </a:solidFill>
                <a:effectLst/>
                <a:latin typeface="+mn-lt"/>
                <a:ea typeface="+mn-ea"/>
                <a:cs typeface="+mn-cs"/>
              </a:rPr>
              <a:t>A recent review of DOC suicides that occurred in the </a:t>
            </a:r>
            <a:r>
              <a:rPr lang="en-US" sz="1200" b="1" kern="1200" dirty="0">
                <a:solidFill>
                  <a:schemeClr val="tx1"/>
                </a:solidFill>
                <a:effectLst/>
                <a:latin typeface="+mn-lt"/>
                <a:ea typeface="+mn-ea"/>
                <a:cs typeface="+mn-cs"/>
              </a:rPr>
              <a:t>years of 2008 to 2019, </a:t>
            </a:r>
            <a:r>
              <a:rPr lang="en-US" sz="1200" b="0" kern="1200" dirty="0">
                <a:solidFill>
                  <a:schemeClr val="tx1"/>
                </a:solidFill>
                <a:effectLst/>
                <a:latin typeface="+mn-lt"/>
                <a:ea typeface="+mn-ea"/>
                <a:cs typeface="+mn-cs"/>
              </a:rPr>
              <a:t>revealed that </a:t>
            </a:r>
            <a:r>
              <a:rPr lang="en-US" sz="1200" kern="1200" dirty="0">
                <a:solidFill>
                  <a:schemeClr val="tx1"/>
                </a:solidFill>
                <a:effectLst/>
                <a:latin typeface="+mn-lt"/>
                <a:ea typeface="+mn-ea"/>
                <a:cs typeface="+mn-cs"/>
              </a:rPr>
              <a:t>we’ve had a total of 111 suicides during the most recent 12 year period.  </a:t>
            </a:r>
          </a:p>
          <a:p>
            <a:pPr marL="178318" lvl="1"/>
            <a:endParaRPr lang="en-US" sz="1200" kern="1200" dirty="0">
              <a:solidFill>
                <a:schemeClr val="tx1"/>
              </a:solidFill>
              <a:effectLst/>
              <a:latin typeface="+mn-lt"/>
              <a:ea typeface="+mn-ea"/>
              <a:cs typeface="+mn-cs"/>
            </a:endParaRPr>
          </a:p>
          <a:p>
            <a:pPr marL="178318" lvl="1"/>
            <a:r>
              <a:rPr lang="en-US" sz="1200" kern="1200" dirty="0">
                <a:solidFill>
                  <a:schemeClr val="tx1"/>
                </a:solidFill>
                <a:effectLst/>
                <a:latin typeface="+mn-lt"/>
                <a:ea typeface="+mn-ea"/>
                <a:cs typeface="+mn-cs"/>
              </a:rPr>
              <a:t>The most concerning figure to is that of the 111 suicides, all but five inmates were in a cell alone at the time of their death. </a:t>
            </a:r>
          </a:p>
          <a:p>
            <a:pPr marL="178318" lvl="1"/>
            <a:endParaRPr lang="en-US" sz="1200" kern="1200" dirty="0">
              <a:solidFill>
                <a:schemeClr val="tx1"/>
              </a:solidFill>
              <a:effectLst/>
              <a:latin typeface="+mn-lt"/>
              <a:ea typeface="+mn-ea"/>
              <a:cs typeface="+mn-cs"/>
            </a:endParaRPr>
          </a:p>
          <a:p>
            <a:pPr marL="178318" lvl="1"/>
            <a:r>
              <a:rPr lang="en-US" sz="1200" kern="1200" dirty="0">
                <a:solidFill>
                  <a:schemeClr val="tx1"/>
                </a:solidFill>
                <a:effectLst/>
                <a:latin typeface="+mn-lt"/>
                <a:ea typeface="+mn-ea"/>
                <a:cs typeface="+mn-cs"/>
              </a:rPr>
              <a:t>27 Had a Z-code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62 were conveniently alone (i.e., housed alone without a Z-code)</a:t>
            </a:r>
          </a:p>
          <a:p>
            <a:pPr marL="178318" lvl="1"/>
            <a:r>
              <a:rPr lang="en-US" sz="1200" kern="1200" dirty="0">
                <a:solidFill>
                  <a:schemeClr val="tx1"/>
                </a:solidFill>
                <a:effectLst/>
                <a:latin typeface="+mn-lt"/>
                <a:ea typeface="+mn-ea"/>
                <a:cs typeface="+mn-cs"/>
              </a:rPr>
              <a:t>17 had a cellmate, but the cellmate was not present at the time of death</a:t>
            </a:r>
          </a:p>
          <a:p>
            <a:pPr marL="178318" lvl="1"/>
            <a:r>
              <a:rPr lang="en-US" sz="1200" kern="1200" dirty="0">
                <a:solidFill>
                  <a:schemeClr val="tx1"/>
                </a:solidFill>
                <a:effectLst/>
                <a:latin typeface="+mn-lt"/>
                <a:ea typeface="+mn-ea"/>
                <a:cs typeface="+mn-cs"/>
              </a:rPr>
              <a:t>5 were double celled and the cellmate was present at the time of death</a:t>
            </a:r>
          </a:p>
          <a:p>
            <a:pPr marL="178318" lvl="1"/>
            <a:endParaRPr lang="en-US" sz="1200" kern="1200" dirty="0">
              <a:solidFill>
                <a:schemeClr val="tx1"/>
              </a:solidFill>
              <a:effectLst/>
              <a:latin typeface="+mn-lt"/>
              <a:ea typeface="+mn-ea"/>
              <a:cs typeface="+mn-cs"/>
            </a:endParaRPr>
          </a:p>
          <a:p>
            <a:pPr marL="178318" lvl="1"/>
            <a:r>
              <a:rPr lang="en-US" sz="1200" kern="1200" dirty="0">
                <a:solidFill>
                  <a:schemeClr val="tx1"/>
                </a:solidFill>
                <a:effectLst/>
                <a:latin typeface="+mn-lt"/>
                <a:ea typeface="+mn-ea"/>
                <a:cs typeface="+mn-cs"/>
              </a:rPr>
              <a:t>Indeed, having a cell-mate and that cellmate being present are strong </a:t>
            </a:r>
            <a:r>
              <a:rPr lang="en-US" sz="1200" b="1" kern="1200" dirty="0">
                <a:solidFill>
                  <a:schemeClr val="tx1"/>
                </a:solidFill>
                <a:effectLst/>
                <a:latin typeface="+mn-lt"/>
                <a:ea typeface="+mn-ea"/>
                <a:cs typeface="+mn-cs"/>
              </a:rPr>
              <a:t>protective</a:t>
            </a:r>
            <a:r>
              <a:rPr lang="en-US" sz="1200" kern="1200" dirty="0">
                <a:solidFill>
                  <a:schemeClr val="tx1"/>
                </a:solidFill>
                <a:effectLst/>
                <a:latin typeface="+mn-lt"/>
                <a:ea typeface="+mn-ea"/>
                <a:cs typeface="+mn-cs"/>
              </a:rPr>
              <a:t> factors for suicide.</a:t>
            </a: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05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18208" y="4463204"/>
            <a:ext cx="6104803" cy="4459981"/>
          </a:xfrm>
          <a:noFill/>
        </p:spPr>
        <p:txBody>
          <a:bodyPr/>
          <a:lstStyle/>
          <a:p>
            <a:pPr lvl="1" eaLnBrk="1" hangingPunct="1">
              <a:lnSpc>
                <a:spcPct val="80000"/>
              </a:lnSpc>
            </a:pPr>
            <a:endParaRPr lang="en-US" dirty="0"/>
          </a:p>
        </p:txBody>
      </p:sp>
      <p:sp>
        <p:nvSpPr>
          <p:cNvPr id="2" name="Footer Placeholder 1"/>
          <p:cNvSpPr>
            <a:spLocks noGrp="1"/>
          </p:cNvSpPr>
          <p:nvPr>
            <p:ph type="ftr" sz="quarter" idx="10"/>
          </p:nvPr>
        </p:nvSpPr>
        <p:spPr>
          <a:xfrm>
            <a:off x="386380" y="8924795"/>
            <a:ext cx="2695003"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37676" y="8924795"/>
            <a:ext cx="2694997" cy="470063"/>
          </a:xfrm>
          <a:prstGeom prst="rect">
            <a:avLst/>
          </a:prstGeom>
        </p:spPr>
        <p:txBody>
          <a:bodyPr lIns="93175" tIns="46588" rIns="93175" bIns="46588"/>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109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lvl="1"/>
            <a:r>
              <a:rPr lang="en-US" dirty="0">
                <a:latin typeface="Arial" panose="020B0604020202020204" pitchFamily="34" charset="0"/>
                <a:cs typeface="Arial" panose="020B0604020202020204" pitchFamily="34" charset="0"/>
              </a:rPr>
              <a:t>This slide is presented to clearly illustrate just how powerful the influence of being “alone” is on suicides within our system during the previous 12 year period. </a:t>
            </a: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5623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Since any individual may report or demonstrate mental health issues whether or not they are currently receiving mental health treatment, all staff must be able to recognize signs of potential mental illness, suicidality, or elevated risk of violence, as well as delineate between.</a:t>
            </a:r>
            <a:r>
              <a:rPr lang="en-US" b="1" dirty="0">
                <a:latin typeface="Arial" panose="020B0604020202020204" pitchFamily="34" charset="0"/>
              </a:rPr>
              <a:t> emergent and non-emergent referrals.</a:t>
            </a:r>
            <a:br>
              <a:rPr lang="en-US" b="1" dirty="0">
                <a:latin typeface="Arial" panose="020B0604020202020204" pitchFamily="34" charset="0"/>
              </a:rPr>
            </a:br>
            <a:r>
              <a:rPr lang="en-US" b="0" dirty="0">
                <a:latin typeface="Arial" panose="020B0604020202020204" pitchFamily="34" charset="0"/>
              </a:rPr>
              <a:t> </a:t>
            </a:r>
          </a:p>
          <a:p>
            <a:pPr marL="290772" lvl="1" indent="-237758" defTabSz="920618">
              <a:lnSpc>
                <a:spcPct val="150000"/>
              </a:lnSpc>
              <a:spcBef>
                <a:spcPct val="20000"/>
              </a:spcBef>
              <a:defRPr/>
            </a:pPr>
            <a:r>
              <a:rPr lang="en-US" b="0" dirty="0">
                <a:latin typeface="Arial" panose="020B0604020202020204" pitchFamily="34" charset="0"/>
              </a:rPr>
              <a:t>For </a:t>
            </a:r>
            <a:r>
              <a:rPr lang="en-US" b="1" dirty="0">
                <a:latin typeface="Arial" panose="020B0604020202020204" pitchFamily="34" charset="0"/>
              </a:rPr>
              <a:t>emergent </a:t>
            </a:r>
            <a:r>
              <a:rPr lang="en-US" b="0" dirty="0">
                <a:latin typeface="Arial" panose="020B0604020202020204" pitchFamily="34" charset="0"/>
              </a:rPr>
              <a:t>situations (i.e., those that require immediate attention), a phone call shall be made from the staff member witnessing the potential psychological emergency to the Psychology Department (or the Shift Commander, if after hours or if Psychology staff are not available) for the purposes of explaining the details of the situation and receiving direction on next steps, which may include escorting the individual to the infirmary (after hours) and/or remaining with the patient until Psychology is able to assess the individual.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An example of an appropriate </a:t>
            </a:r>
            <a:r>
              <a:rPr lang="en-US" b="1" dirty="0">
                <a:latin typeface="Arial" panose="020B0604020202020204" pitchFamily="34" charset="0"/>
              </a:rPr>
              <a:t>emergent referral </a:t>
            </a:r>
            <a:r>
              <a:rPr lang="en-US" b="0" dirty="0">
                <a:latin typeface="Arial" panose="020B0604020202020204" pitchFamily="34" charset="0"/>
              </a:rPr>
              <a:t>to Psychology staff would be in response to an inmate indicating to a correctional officer that she is tearful, reporting feeling very hopeless and feeling very depressed in response to learning that she has been given a “parole hit” of 2 years. In addition, she indicates that she is contemplating suicide and has indicated to you that she intends on killing herself by hanging herself from the vent in her cell with her bedsheet.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The idea behind an emergent referral is that it is the type of issue that presents an emergency which must be addressed right here, right now.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The other type of referral that staff may complete is a non-emergent referral.</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EMERGENT referrals do NOT go DIRECTLY to PSYCHIATRY STAFF. This is NOT permitted. EMERGENT referrals are directed to Psychology staff or the shift commander, as above. </a:t>
            </a:r>
          </a:p>
          <a:p>
            <a:pPr marL="290772" lvl="1" indent="-237758" defTabSz="920618">
              <a:lnSpc>
                <a:spcPct val="150000"/>
              </a:lnSpc>
              <a:spcBef>
                <a:spcPct val="20000"/>
              </a:spcBef>
              <a:defRPr/>
            </a:pPr>
            <a:br>
              <a:rPr lang="en-US" b="0" dirty="0">
                <a:latin typeface="Arial" panose="020B0604020202020204" pitchFamily="34" charset="0"/>
              </a:rPr>
            </a:br>
            <a:r>
              <a:rPr lang="en-US" b="0" dirty="0">
                <a:latin typeface="Arial" panose="020B0604020202020204" pitchFamily="34" charset="0"/>
              </a:rPr>
              <a: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266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For </a:t>
            </a:r>
            <a:r>
              <a:rPr lang="en-US" b="1" dirty="0">
                <a:latin typeface="Arial" panose="020B0604020202020204" pitchFamily="34" charset="0"/>
              </a:rPr>
              <a:t>non-emergent</a:t>
            </a:r>
            <a:r>
              <a:rPr lang="en-US" b="0" dirty="0">
                <a:latin typeface="Arial" panose="020B0604020202020204" pitchFamily="34" charset="0"/>
              </a:rPr>
              <a:t> situations (i.e., those that do not require immediate attention by Psychology staff), the referring staff member shall document their observations or concerns on the DC-97 (i.e., Mental Health Referral Form) and submit it to the Psychology department at the SCI. Psychology staff will interview the individual as soon as possible after receipt of the referral, but no later than one week (i.e., five working days). If upon assessing the individual, Psychology believes that the individual should be seen by Psychiatry, as a non-emergent referral, Psychology staff would refer the individual to Psychiatry utilizing the DC-560 (i.e., Mental Health Progress Note).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Upon receiving the non-emergent referral, Psychiatry staff have 14 days to assess the individual. An example of an appropriate </a:t>
            </a:r>
            <a:r>
              <a:rPr lang="en-US" b="1" dirty="0">
                <a:latin typeface="Arial" panose="020B0604020202020204" pitchFamily="34" charset="0"/>
              </a:rPr>
              <a:t>non-emergent referral</a:t>
            </a:r>
            <a:r>
              <a:rPr lang="en-US" b="0" dirty="0">
                <a:latin typeface="Arial" panose="020B0604020202020204" pitchFamily="34" charset="0"/>
              </a:rPr>
              <a:t> to Psychology staff would be in response to an inmate asking a correctional officer to speak to Psychology staff because the inmate is feeling somewhat anxious about his parole hearing that is scheduled for next month and the inmate wishes to speak to Psychology staff about these anxious feelings. </a:t>
            </a:r>
            <a:br>
              <a:rPr lang="en-US" b="0" dirty="0">
                <a:latin typeface="Arial" panose="020B0604020202020204" pitchFamily="34" charset="0"/>
              </a:rPr>
            </a:br>
            <a:r>
              <a:rPr lang="en-US" b="0" dirty="0">
                <a:latin typeface="Arial" panose="020B0604020202020204" pitchFamily="34" charset="0"/>
              </a:rPr>
              <a:t> </a:t>
            </a:r>
          </a:p>
          <a:p>
            <a:pPr marL="290772" lvl="1" indent="-237758" defTabSz="920618">
              <a:lnSpc>
                <a:spcPct val="150000"/>
              </a:lnSpc>
              <a:spcBef>
                <a:spcPct val="20000"/>
              </a:spcBef>
              <a:defRPr/>
            </a:pPr>
            <a:r>
              <a:rPr lang="en-US" b="0" dirty="0">
                <a:latin typeface="Arial" panose="020B0604020202020204" pitchFamily="34" charset="0"/>
              </a:rPr>
              <a:t>The main take away with non-emergent referrals is that when a non-emergent referral is made, Psychology staff have up to 1 week to see the individual.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814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Above is an example of a DC-97 mental health referral.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REMEMBER, a DC-97 is ONLY appropriate for NON-EMERGENT referrals to mental health staff. The next slide will provide an overview of how to properly fill out a DC-97. </a:t>
            </a:r>
          </a:p>
          <a:p>
            <a:pPr marL="290772" marR="0" lvl="1" indent="-237758" algn="l" defTabSz="920618" rtl="0" eaLnBrk="1" fontAlgn="auto" latinLnBrk="0" hangingPunct="1">
              <a:lnSpc>
                <a:spcPct val="150000"/>
              </a:lnSpc>
              <a:spcBef>
                <a:spcPct val="20000"/>
              </a:spcBef>
              <a:spcAft>
                <a:spcPts val="0"/>
              </a:spcAft>
              <a:buClrTx/>
              <a:buSzTx/>
              <a:buFontTx/>
              <a:buNone/>
              <a:tabLst/>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5880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0" dirty="0">
                <a:latin typeface="Arial" panose="020B0604020202020204" pitchFamily="34" charset="0"/>
              </a:rPr>
              <a:t>The areas completed in RED, are those areas to be completed by the REFERRING STAFF MEMBER. These areas include the DATE AND TIME that the REFERRING STAFF MEMBER is making the referral; the REFERRING STAFF MEMBER’S name; indication of which discipline the referring staff member desires to refer the individual to and THE NAME OF THE STAFF MEMBER the individual is to be referred to OR THE UNIT ON WHICH THE INDIVIDUAL LIVES; the PURPOSE OF THE REFERRAL and; at the bottom of the form, the REFERRING STAFF MEMBER is expected to fill out the INMATE NAME, INMATE NUMBER, DATE OF BIRTH, AND FACILITY. </a:t>
            </a:r>
          </a:p>
          <a:p>
            <a:pPr marL="290772" marR="0" lvl="1" indent="-237758" algn="l" defTabSz="920618" rtl="0" eaLnBrk="1" fontAlgn="auto" latinLnBrk="0" hangingPunct="1">
              <a:lnSpc>
                <a:spcPct val="150000"/>
              </a:lnSpc>
              <a:spcBef>
                <a:spcPct val="20000"/>
              </a:spcBef>
              <a:spcAft>
                <a:spcPts val="0"/>
              </a:spcAft>
              <a:buClrTx/>
              <a:buSzTx/>
              <a:buFontTx/>
              <a:buNone/>
              <a:tabLst/>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0" dirty="0">
                <a:latin typeface="Arial" panose="020B0604020202020204" pitchFamily="34" charset="0"/>
              </a:rPr>
              <a:t>Once the REFERRING STAFF MEMBER has filled out the DC-97, the REFERRING STAFF MEMBER is to submit the DC-97 to the INSTITUTION’S PSYCHOLOGY DEPARTMENT.</a:t>
            </a: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364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0" dirty="0">
                <a:latin typeface="Arial" panose="020B0604020202020204" pitchFamily="34" charset="0"/>
              </a:rPr>
              <a:t>Once Psychology staff receive the Non-emergent, DC-97, mental health referral, a Psychology staff member will meet with the individual within 5 days of receiving the referral and the Psychology staff member will complete the referral process by filling out the rest of the form.</a:t>
            </a:r>
          </a:p>
          <a:p>
            <a:pPr marL="290772" marR="0" lvl="1" indent="-237758" algn="l" defTabSz="920618" rtl="0" eaLnBrk="1" fontAlgn="auto" latinLnBrk="0" hangingPunct="1">
              <a:lnSpc>
                <a:spcPct val="150000"/>
              </a:lnSpc>
              <a:spcBef>
                <a:spcPct val="20000"/>
              </a:spcBef>
              <a:spcAft>
                <a:spcPts val="0"/>
              </a:spcAft>
              <a:buClrTx/>
              <a:buSzTx/>
              <a:buFontTx/>
              <a:buNone/>
              <a:tabLst/>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0" dirty="0">
                <a:latin typeface="Arial" panose="020B0604020202020204" pitchFamily="34" charset="0"/>
              </a:rPr>
              <a:t>The areas completed in BLUE, are those areas to be completed by the STAFF MEMBER COMPLETING THE ASSESSMENT. Those areas include the DATE/TIME THE REFERRAL WAS RECEIVED; the ASSESSMENT; the ACTIONS TAKEN; the COMMENT (if needed); SIGNATURE OF STAFF COMPLETING ASSESSMENT and; DATE/TIME assessment was completed and signed off. </a:t>
            </a:r>
            <a:br>
              <a:rPr lang="en-US" b="0" dirty="0">
                <a:latin typeface="Arial" panose="020B0604020202020204" pitchFamily="34" charset="0"/>
              </a:rPr>
            </a:br>
            <a:br>
              <a:rPr lang="en-US" b="0" dirty="0">
                <a:latin typeface="Arial" panose="020B0604020202020204" pitchFamily="34" charset="0"/>
              </a:rPr>
            </a:b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0" dirty="0">
                <a:latin typeface="Arial" panose="020B0604020202020204" pitchFamily="34" charset="0"/>
              </a:rPr>
              <a:t>Let’s take a look at a few scenarios to ensure that you are able to distinguish between when to complete an emergent versus a non-emergent referral. </a:t>
            </a: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24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Case #1: While doing security rounds on first shift, you approach cell 1028 and observe inmate Burns alone in his cell. Mr. Burns’ cellmate is at work. Burns asks you if you have a minute to listen to a concern of his. Burns explains that he hasn’t had a chance to speak to his Psychologist in the past few days because he was out ATA at court and was in the county jail for a few days. Mr. Burns indicated that he typically sees his assigned Psychologist at least once per month. Burns indicated that while he was out to court, he received an additional 3-6 years for a robbery. He indicated that he expected more time, but was some what disappointed that he would be missing his son’s graduation from college next year. Mr. Burns appeared withdrawn and particularly unhappy with the situation and noted that he would be appealing the new conviction.</a:t>
            </a:r>
            <a:br>
              <a:rPr lang="en-US" b="0" dirty="0">
                <a:latin typeface="Arial" panose="020B0604020202020204" pitchFamily="34" charset="0"/>
              </a:rPr>
            </a:br>
            <a:br>
              <a:rPr lang="en-US" b="0" dirty="0">
                <a:latin typeface="Arial" panose="020B0604020202020204" pitchFamily="34" charset="0"/>
              </a:rPr>
            </a:b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Mr. Burns’ issues do not require immediate attention. Although they appear legitimate, they do not present an EMERGENCY that must be addressed immediately. Mr. Burns has indicated that he is experiencing some mild symptoms of depression, but also indicated that he is regularly (i.e., at least once per month) seen by Psychology staff. However, you are aware that receiving additional time on top of one’s sentence is indeed “bad news” and can be particularly stressful for an individual that was anticipating going home within the next year. You identified that Mr. Burns did endorse at least some protective factors, including that he was looking towards the future (i.e., he would be appealing his case). Informing Mr. Burns that you will submit a NON-EMERGENT mental health referral to Psychology, via DC-97, will ensure that Psychology staff will see Mr. Burns within 1 week or five working days to address his concerns.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#2: On Thursday, you began your shift on H-Block at 1400. After an hour or so, Mr. Williams approaches your desk and states that he wants to speak to the Psychiatrist. When you ask Mr. Williams why he wants to speak to the Psychiatrist, he indicates that he needs his “meds increased.” Upon further inquiry, Mr. Williams states that its been more than 90 days since he last saw the doctor. Before you came onto shift, you checked the “pass down log” and you noticed that other correctional staff noted that Mr. Williams was “talking to himself” in his cell and that he also got into a confrontation in the dayroom with another inmate, which required staff’s intervention though no misconduct was issued. You ask Mr. Williams if he needs to see the Psychiatrist immediately. Mr. Williams stated its not an emergency but he wants to speak to the Psychiatrist. Your observations of Mr. Williams also included that he appeared somewhat unkempt and unclean, and clearly agitated. </a:t>
            </a:r>
            <a:br>
              <a:rPr lang="en-US" b="0" dirty="0">
                <a:latin typeface="Arial" panose="020B0604020202020204" pitchFamily="34" charset="0"/>
              </a:rPr>
            </a:b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do you believe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referral to PSYCHOLOGY. Mr. Williams has indicated that he desires to speak with Psychiatry. However, the issue that Mr. Williams is presenting to you (i.e., medications need to be reviewed) do not present an emergency. Mr. Williams indicated that his request is not an emergency but he does in fact, want to speak with Psychiatry. Your observations of the situation indicate that Mr. Williams does not require immediate attention, but he does require follow-up with a mental health professional, given that his hygiene appears somewhat poor, your observations included him to be somewhat agitated, the “pass-down log” revealed that he was recently confrontational with another inmate on first shift, as well as the potential observation of bizarre behaviors (i.e., seen talking to himself). Furthermore, correctional officers should not make direct referrals to PSYCHIATRY staff. Instead, inmates that request to speak with PSYCHIATRY must first be seen by PSYCHOLOGY. From here, PSYCHOLOGY staff determines whether the individual requires further referral to be assessed by PSYCHIATRY.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#3: During first shift on Friday, you commence security rounds of J-Block at 1007. J-Block is the Residential Treatment Unit which houses individuals with Serious Mental Illnesses. Upon approaching cell 1024, you see Ms. Hayes standing at her cell door. Ms. Hayes asks to speak to you briefly at the cell door. During her conversation, she reveals that she has lost hope of getting paroled because of the misconduct she received last week for “refusing to obey an order”. She indicates that she feels helpless and has been unusually reluctant to go to chow. Since you’ve worked on this block for the past few years, you’ve never noticed Ms. Hayes to act this way. You ask Ms. Hayes whether or not she is contemplating suicide. Ms. Hayes states that she would never kill herself because she “loves life and herself.” You ask Ms. Hayes if she is thinking about a plan of how to kill herself. Ms. Hayes reiterates that she would never kill herself but simply wanted to know when her cellmate would be returning from ATA (authorized temporary absence). Additionally, during your conversation with Ms. Hayes, you observe that she appears somewhat tearful though she seems to be holding back from completely crying. Her history is well known amongst the treatment team, in that she has attempted suicide in the pas following her removal from the Therapeutic Community. This attempt resulted in her placement into the Psychiatric Observation Cell and eventual commitment to the Mental Health Unit. </a:t>
            </a:r>
          </a:p>
          <a:p>
            <a:pPr marL="290772" lvl="1" indent="-237758" defTabSz="920618">
              <a:lnSpc>
                <a:spcPct val="150000"/>
              </a:lnSpc>
              <a:spcBef>
                <a:spcPct val="20000"/>
              </a:spcBef>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PSYCHOLOGY. Although Ms. Hayes has indicated that she is not thinking about suicide or how she might kill herself, she has indeed reported hopelessness associated with her recent life changes. Additionally, given your tenure working on the block, you know that Ms. Hayes has been seeking parole for some time now and that this represented a significant loss and stressor to her. Furthermore, Ms. Hayes has reported several other significant changes in her eating patterns, as well as other feelings of hopelessness and observations of tearfulness and an unusual inquiry about when her cellmate would return from ATA (which possibly suggests Ms. Hayes’ desire to identify an opportunity to self-harm). In weighing whether or not to make an EMERGENT or NON-EMERGENT referral to Psychology staff, you decide that you are not comfortable with Ms. Hayes having to wait until potentially Monday morning to see a Psychology staff member, as you are also aware that she has a history of serious self-injury which resulted in POC and MHU placements. Taking all factors into full consideration, Ms. Hayes’ situation does appear to present an emergency that should be assessed immediately by Psychology staff. As a result, you inform Ms. Hayes of your desire to have her assessed by Psychology staff immediately. She indicates that she is thankful of this opportunity and would welcome a chance to speak to Psychology in a private and confidential setting. As a result, you call control and notify the shift commander immediately of the situation. Next, you radio down to the block bubble and inform Dr. Dan, the assigned block Psychologist, of the situation. Dr. Dan indicated that he is on his way down to cell 1024 to see Ms. Hayes. You remain with Ms. Hayes until Dr. Dan arrives.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#4: On Friday, you are working second shift (1400-2200) on B-block as a CO1. Prior to locking everyone in the for the evening, you observe Mr. Hudson exit the day room and walk towards your desk. He indicates that he just received notice that his mother was diagnosed with Cancer. He is devastated and obviously distraught. He looks at you and says “I’ve been here 20 years and have been the only support that my mother has. I can’t believe this has happened.  I have nothing else to live for. My life is over. I am not going back to my cell. I do not feel safe being alone.” You ask Mr. Hudson if he is having thoughts of suicide. He immediately responds that he “wants to see his mother immediately.” Upon hearing this, you contemplate whether a referral to Psychology is indicated or whether to write a misconduct for “refusing to obey an order”. You remember that since it is second shift, Psychology staff has already left for the evening. As your concerns grow, you remember that Mr. Hudson was seen in the treatment team just last week. Given that you are a member of the treatment team and were in attendance, you remembered that the content of the discussion with the treatment team was that Mr. Hudson’s father also recently passed away and that given his life sentence, Mr. Hudson’s only supportive network outside of the prison included his mother.</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the Shift Commander. Given that Psychology staff are not available in the institution at this time, EMERGENT referrals are expected to be triaged and directed to the shift commander. Mr. Hudson appears to be experiencing a serious mental health crisis and a response to this crisis requires immediate action. Mr. Hudson is obviously extremely upset about learning of his mother’s prognosis. He has indicated that he does not feel safe being alone at this time and has expressed that he has nothing else to live for. You reflect about the seriousness of the situation given the other identified risk factors of being a “lifer”, experiencing other life stressors (e.g., father recently passing away), and having a diminishing social support network. Upon speaking to the shift commander, two officers are dispatched to B-Block to escort Mr. Hudson to the Psychiatric Observation Cell (POC) to be placed under constant watch, by orders of the Psychiatrist.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1914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Case #1: While doing security rounds on first shift, you approach cell 1028 and observe inmate Burns alone in his cell. Mr. Burns’ cellmate is at work. Burns asks you if you have a minute to listen to a concern of his. Burns explains that he hasn’t had a chance to speak to his Psychologist in the past few days because he was out ATA at court and was in the county jail for a few days. Mr. Burns indicated that he typically sees his assigned Psychologist at least once per month. Burns indicated that while he was out to court, he received an additional 3-6 years for a robbery. He indicated that he expected more time, but was some what disappointed that he would be missing his son’s graduation from college next year. Mr. Burns appeared withdrawn and particularly unhappy with the situation and noted that he would be appealing the new conviction.</a:t>
            </a:r>
            <a:br>
              <a:rPr lang="en-US" b="0" dirty="0">
                <a:latin typeface="Arial" panose="020B0604020202020204" pitchFamily="34" charset="0"/>
              </a:rPr>
            </a:br>
            <a:br>
              <a:rPr lang="en-US" b="0" dirty="0">
                <a:latin typeface="Arial" panose="020B0604020202020204" pitchFamily="34" charset="0"/>
              </a:rPr>
            </a:b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Mr. Burns’ issues do not require immediate attention. Although they appear legitimate, they do not present an EMERGENCY that must be addressed immediately. Mr. Burns has indicated that he is experiencing some mild symptoms of depression, but also indicated that he is regularly (i.e., at least once per month) seen by Psychology staff. However, you are aware that receiving additional time on top of one’s sentence is indeed “bad news” and can be particularly stressful for an individual that was anticipating going home within the next year. You identified that Mr. Burns did endorse at least some protective factors, including that he was looking towards the future (i.e., he would be appealing his case). Informing Mr. Burns that you will submit a NON-EMERGENT mental health referral to Psychology, via DC-97, will ensure that Psychology staff will see Mr. Burns within 1 week or five working days to address his concerns.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#2: On Thursday, you began your shift on H-Block at 1400. After an hour or so, Mr. Williams approaches your desk and states that he wants to speak to the Psychiatrist. When you ask Mr. Williams why he wants to speak to the Psychiatrist, he indicates that he needs his “meds increased.” Upon further inquiry, Mr. Williams states that its been more than 90 days since he last saw the doctor. Before you came onto shift, you checked the “pass down log” and you noticed that other correctional staff noted that Mr. Williams was “talking to himself” in his cell and that he also got into a confrontation in the dayroom with another inmate, which required staff’s intervention though no misconduct was issued. You ask Mr. Williams if he needs to see the Psychiatrist immediately. Mr. Williams stated its not an emergency but he wants to speak to the Psychiatrist. Your observations of Mr. Williams also included that he appeared somewhat unkempt and unclean, and clearly agitated. </a:t>
            </a:r>
            <a:br>
              <a:rPr lang="en-US" b="0" dirty="0">
                <a:latin typeface="Arial" panose="020B0604020202020204" pitchFamily="34" charset="0"/>
              </a:rPr>
            </a:b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do you believe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referral to PSYCHOLOGY. Mr. Williams has indicated that he desires to speak with Psychiatry. However, the issue that Mr. Williams is presenting to you (i.e., medications need to be reviewed) do not present an emergency. Mr. Williams indicated that his request is not an emergency but he does in fact, want to speak with Psychiatry. Your observations of the situation indicate that Mr. Williams does not require immediate attention, but he does require follow-up with a mental health professional, given that his hygiene appears somewhat poor, your observations included him to be somewhat agitated, the “pass-down log” revealed that he was recently confrontational with another inmate on first shift, as well as the potential observation of bizarre behaviors (i.e., seen talking to himself). Furthermore, correctional officers should not make direct referrals to PSYCHIATRY staff. Instead, inmates that request to speak with PSYCHIATRY must first be seen by PSYCHOLOGY. From here, PSYCHOLOGY staff determines whether the individual requires further referral to be assessed by PSYCHIATRY.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#3: During first shift on Friday, you commence security rounds of J-Block at 1007. J-Block is the Residential Treatment Unit which houses individuals with Serious Mental Illnesses. Upon approaching cell 1024, you see Ms. Hayes standing at her cell door. Ms. Hayes asks to speak to you briefly at the cell door. During her conversation, she reveals that she has lost hope of getting paroled because of the misconduct she received last week for “refusing to obey an order”. She indicates that she feels helpless and has been unusually reluctant to go to chow. Since you’ve worked on this block for the past few years, you’ve never noticed Ms. Hayes to act this way. You ask Ms. Hayes whether or not she is contemplating suicide. Ms. Hayes states that she would never kill herself because she “loves life and herself.” You ask Ms. Hayes if she is thinking about a plan of how to kill herself. Ms. Hayes reiterates that she would never kill herself but simply wanted to know when her cellmate would be returning from ATA (authorized temporary absence). Additionally, during your conversation with Ms. Hayes, you observe that she appears somewhat tearful though she seems to be holding back from completely crying. Her history is well known amongst the treatment team, in that she has attempted suicide in the pas following her removal from the Therapeutic Community. This attempt resulted in her placement into the Psychiatric Observation Cell and eventual commitment to the Mental Health Unit. </a:t>
            </a:r>
          </a:p>
          <a:p>
            <a:pPr marL="290772" lvl="1" indent="-237758" defTabSz="920618">
              <a:lnSpc>
                <a:spcPct val="150000"/>
              </a:lnSpc>
              <a:spcBef>
                <a:spcPct val="20000"/>
              </a:spcBef>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PSYCHOLOGY. Although Ms. Hayes has indicated that she is not thinking about suicide or how she might kill herself, she has indeed reported hopelessness associated with her recent life changes. Additionally, given your tenure working on the block, you know that Ms. Hayes has been seeking parole for some time now and that this represented a significant loss and stressor to her. Furthermore, Ms. Hayes has reported several other significant changes in her eating patterns, as well as other feelings of hopelessness and observations of tearfulness and an unusual inquiry about when her cellmate would return from ATA (which possibly suggests Ms. Hayes’ desire to identify an opportunity to self-harm). In weighing whether or not to make an EMERGENT or NON-EMERGENT referral to Psychology staff, you decide that you are not comfortable with Ms. Hayes having to wait until potentially Monday morning to see a Psychology staff member, as you are also aware that she has a history of serious self-injury which resulted in POC and MHU placements. Taking all factors into full consideration, Ms. Hayes’ situation does appear to present an emergency that should be assessed immediately by Psychology staff. As a result, you inform Ms. Hayes of your desire to have her assessed by Psychology staff immediately. She indicates that she is thankful of this opportunity and would welcome a chance to speak to Psychology in a private and confidential setting. As a result, you call control and notify the shift commander immediately of the situation. Next, you radio down to the block bubble and inform Dr. Dan, the assigned block Psychologist, of the situation. Dr. Dan indicated that he is on his way down to cell 1024 to see Ms. Hayes. You remain with Ms. Hayes until Dr. Dan arrives.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#4: On Friday, you are working second shift (1400-2200) on B-block as a CO1. Prior to locking everyone in the for the evening, you observe Mr. Hudson exit the day room and walk towards your desk. He indicates that he just received notice that his mother was diagnosed with Cancer. He is devastated and obviously distraught. He looks at you and says “I’ve been here 20 years and have been the only support that my mother has. I can’t believe this has happened.  I have nothing else to live for. My life is over. I am not going back to my cell. I do not feel safe being alone.” You ask Mr. Hudson if he is having thoughts of suicide. He immediately responds that he “wants to see his mother immediately.” Upon hearing this, you contemplate whether a referral to Psychology is indicated or whether to write a misconduct for “refusing to obey an order”. You remember that since it is second shift, Psychology staff has already left for the evening. As your concerns grow, you remember that Mr. Hudson was seen in the treatment team just last week. Given that you are a member of the treatment team and were in attendance, you remembered that the content of the discussion with the treatment team was that Mr. Hudson’s father also recently passed away and that given his life sentence, Mr. Hudson’s only supportive network outside of the prison included his mother.</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the Shift Commander. Given that Psychology staff are not available in the institution at this time, EMERGENT referrals are expected to be triaged and directed to the shift commander. Mr. Hudson appears to be experiencing a serious mental health crisis and a response to this crisis requires immediate action. Mr. Hudson is obviously extremely upset about learning of his mother’s prognosis. He has indicated that he does not feel safe being alone at this time and has expressed that he has nothing else to live for. You reflect about the seriousness of the situation given the other identified risk factors of being a “lifer”, experiencing other life stressors (e.g., father recently passing away), and having a diminishing social support network. Upon speaking to the shift commander, two officers are dispatched to B-Block to escort Mr. Hudson to the Psychiatric Observation Cell (POC) to be placed under constant watch, by orders of the Psychiatrist.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09179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Case #1: While doing security rounds on first shift, you approach cell 1028 and observe inmate Burns alone in his cell. Mr. Burns’ cellmate is at work. Burns asks you if you have a minute to listen to a concern of his. Burns explains that he hasn’t had a chance to speak to his Psychologist in the past few days because he was out ATA at court and was in the county jail for a few days. Mr. Burns indicated that he typically sees his assigned Psychologist at least once per month. Burns indicated that while he was out to court, he received an additional 3-6 years for a robbery. He indicated that he expected more time, but was some what disappointed that he would be missing his son’s graduation from college next year. Mr. Burns appeared withdrawn and particularly unhappy with the situation and noted that he would be appealing the new conviction.</a:t>
            </a:r>
            <a:br>
              <a:rPr lang="en-US" b="0" dirty="0">
                <a:latin typeface="Arial" panose="020B0604020202020204" pitchFamily="34" charset="0"/>
              </a:rPr>
            </a:br>
            <a:br>
              <a:rPr lang="en-US" b="0" dirty="0">
                <a:latin typeface="Arial" panose="020B0604020202020204" pitchFamily="34" charset="0"/>
              </a:rPr>
            </a:b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Mr. Burns’ issues do not require immediate attention. Although they appear legitimate, they do not present an EMERGENCY that must be addressed immediately. Mr. Burns has indicated that he is experiencing some mild symptoms of depression, but also indicated that he is regularly (i.e., at least once per month) seen by Psychology staff. However, you are aware that receiving additional time on top of one’s sentence is indeed “bad news” and can be particularly stressful for an individual that was anticipating going home within the next year. You identified that Mr. Burns did endorse at least some protective factors, including that he was looking towards the future (i.e., he would be appealing his case). Informing Mr. Burns that you will submit a NON-EMERGENT mental health referral to Psychology, via DC-97, will ensure that Psychology staff will see Mr. Burns within 1 week or five working days to address his concerns.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#2: On Thursday, you began your shift on H-Block at 1400. After an hour or so, Mr. Williams approaches your desk and states that he wants to speak to the Psychiatrist. When you ask Mr. Williams why he wants to speak to the Psychiatrist, he indicates that he needs his “meds increased.” Upon further inquiry, Mr. Williams states that its been more than 90 days since he last saw the doctor. Before you came onto shift, you checked the “pass down log” and you noticed that other correctional staff noted that Mr. Williams was “talking to himself” in his cell and that he also got into a confrontation in the dayroom with another inmate, which required staff’s intervention though no misconduct was issued. You ask Mr. Williams if he needs to see the Psychiatrist immediately. Mr. Williams stated its not an emergency but he wants to speak to the Psychiatrist. Your observations of Mr. Williams also included that he appeared somewhat unkempt and unclean, and clearly agitated. </a:t>
            </a:r>
            <a:br>
              <a:rPr lang="en-US" b="0" dirty="0">
                <a:latin typeface="Arial" panose="020B0604020202020204" pitchFamily="34" charset="0"/>
              </a:rPr>
            </a:b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do you believe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referral to PSYCHOLOGY. Mr. Williams has indicated that he desires to speak with Psychiatry. However, the issue that Mr. Williams is presenting to you (i.e., medications need to be reviewed) do not present an emergency. Mr. Williams indicated that his request is not an emergency but he does in fact, want to speak with Psychiatry. Your observations of the situation indicate that Mr. Williams does not require immediate attention, but he does require follow-up with a mental health professional, given that his hygiene appears somewhat poor, your observations included him to be somewhat agitated, the “pass-down log” revealed that he was recently confrontational with another inmate on first shift, as well as the potential observation of bizarre behaviors (i.e., seen talking to himself). Furthermore, correctional officers should not make direct referrals to PSYCHIATRY staff. Instead, inmates that request to speak with PSYCHIATRY must first be seen by PSYCHOLOGY. From here, PSYCHOLOGY staff determines whether the individual requires further referral to be assessed by PSYCHIATRY.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#3: During first shift on Friday, you commence security rounds of J-Block at 1007. J-Block is the Residential Treatment Unit which houses individuals with Serious Mental Illnesses. Upon approaching cell 1024, you see Ms. Hayes standing at her cell door. Ms. Hayes asks to speak to you briefly at the cell door. During her conversation, she reveals that she has lost hope of getting paroled because of the misconduct she received last week for “refusing to obey an order”. She indicates that she feels helpless and has been unusually reluctant to go to chow. Since you’ve worked on this block for the past few years, you’ve never noticed Ms. Hayes to act this way. You ask Ms. Hayes whether or not she is contemplating suicide. Ms. Hayes states that she would never kill herself because she “loves life and herself.” You ask Ms. Hayes if she is thinking about a plan of how to kill herself. Ms. Hayes reiterates that she would never kill herself but simply wanted to know when her cellmate would be returning from ATA (authorized temporary absence). Additionally, during your conversation with Ms. Hayes, you observe that she appears somewhat tearful though she seems to be holding back from completely crying. Her history is well known amongst the treatment team, in that she has attempted suicide in the pas following her removal from the Therapeutic Community. This attempt resulted in her placement into the Psychiatric Observation Cell and eventual commitment to the Mental Health Unit. </a:t>
            </a:r>
          </a:p>
          <a:p>
            <a:pPr marL="290772" lvl="1" indent="-237758" defTabSz="920618">
              <a:lnSpc>
                <a:spcPct val="150000"/>
              </a:lnSpc>
              <a:spcBef>
                <a:spcPct val="20000"/>
              </a:spcBef>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PSYCHOLOGY. Although Ms. Hayes has indicated that she is not thinking about suicide or how she might kill herself, she has indeed reported hopelessness associated with her recent life changes. Additionally, given your tenure working on the block, you know that Ms. Hayes has been seeking parole for some time now and that this represented a significant loss and stressor to her. Furthermore, Ms. Hayes has reported several other significant changes in her eating patterns, as well as other feelings of hopelessness and observations of tearfulness and an unusual inquiry about when her cellmate would return from ATA (which possibly suggests Ms. Hayes’ desire to identify an opportunity to self-harm). In weighing whether or not to make an EMERGENT or NON-EMERGENT referral to Psychology staff, you decide that you are not comfortable with Ms. Hayes having to wait until potentially Monday morning to see a Psychology staff member, as you are also aware that she has a history of serious self-injury which resulted in POC and MHU placements. Taking all factors into full consideration, Ms. Hayes’ situation does appear to present an emergency that should be assessed immediately by Psychology staff. As a result, you inform Ms. Hayes of your desire to have her assessed by Psychology staff immediately. She indicates that she is thankful of this opportunity and would welcome a chance to speak to Psychology in a private and confidential setting. As a result, you call control and notify the shift commander immediately of the situation. Next, you radio down to the block bubble and inform Dr. Dan, the assigned block Psychologist, of the situation. Dr. Dan indicated that he is on his way down to cell 1024 to see Ms. Hayes. You remain with Ms. Hayes until Dr. Dan arrives.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#4: On Friday, you are working second shift (1400-2200) on B-block as a CO1. Prior to locking everyone in the for the evening, you observe Mr. Hudson exit the day room and walk towards your desk. He indicates that he just received notice that his mother was diagnosed with Cancer. He is devastated and obviously distraught. He looks at you and says “I’ve been here 20 years and have been the only support that my mother has. I can’t believe this has happened.  I have nothing else to live for. My life is over. I am not going back to my cell. I do not feel safe being alone.” You ask Mr. Hudson if he is having thoughts of suicide. He immediately responds that he “wants to see his mother immediately.” Upon hearing this, you contemplate whether a referral to Psychology is indicated or whether to write a misconduct for “refusing to obey an order”. You remember that since it is second shift, Psychology staff has already left for the evening. As your concerns grow, you remember that Mr. Hudson was seen in the treatment team just last week. Given that you are a member of the treatment team and were in attendance, you remembered that the content of the discussion with the treatment team was that Mr. Hudson’s father also recently passed away and that given his life sentence, Mr. Hudson’s only supportive network outside of the prison included his mother.</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the Shift Commander. Given that Psychology staff are not available in the institution at this time, EMERGENT referrals are expected to be triaged and directed to the shift commander. Mr. Hudson appears to be experiencing a serious mental health crisis and a response to this crisis requires immediate action. Mr. Hudson is obviously extremely upset about learning of his mother’s prognosis. He has indicated that he does not feel safe being alone at this time and has expressed that he has nothing else to live for. You reflect about the seriousness of the situation given the other identified risk factors of being a “lifer”, experiencing other life stressors (e.g., father recently passing away), and having a diminishing social support network. Upon speaking to the shift commander, two officers are dispatched to B-Block to escort Mr. Hudson to the Psychiatric Observation Cell (POC) to be placed under constant watch, by orders of the Psychiatrist.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696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Case #1: While doing security rounds on first shift, you approach cell 1028 and observe inmate Burns alone in his cell. Mr. Burns’ cellmate is at work. Burns asks you if you have a minute to listen to a concern of his. Burns explains that he hasn’t had a chance to speak to his Psychologist in the past few days because he was out ATA at court and was in the county jail for a few days. Mr. Burns indicated that he typically sees his assigned Psychologist at least once per month. Burns indicated that while he was out to court, he received an additional 3-6 years for a robbery. He indicated that he expected more time, but was some what disappointed that he would be missing his son’s graduation from college next year. Mr. Burns appeared withdrawn and particularly unhappy with the situation and noted that he would be appealing the new conviction.</a:t>
            </a:r>
            <a:br>
              <a:rPr lang="en-US" b="0" dirty="0">
                <a:latin typeface="Arial" panose="020B0604020202020204" pitchFamily="34" charset="0"/>
              </a:rPr>
            </a:br>
            <a:br>
              <a:rPr lang="en-US" b="0" dirty="0">
                <a:latin typeface="Arial" panose="020B0604020202020204" pitchFamily="34" charset="0"/>
              </a:rPr>
            </a:b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Mr. Burns’ issues do not require immediate attention. Although they appear legitimate, they do not present an EMERGENCY that must be addressed immediately. Mr. Burns has indicated that he is experiencing some mild symptoms of depression, but also indicated that he is regularly (i.e., at least once per month) seen by Psychology staff. However, you are aware that receiving additional time on top of one’s sentence is indeed “bad news” and can be particularly stressful for an individual that was anticipating going home within the next year. You identified that Mr. Burns did endorse at least some protective factors, including that he was looking towards the future (i.e., he would be appealing his case). Informing Mr. Burns that you will submit a NON-EMERGENT mental health referral to Psychology, via DC-97, will ensure that Psychology staff will see Mr. Burns within 1 week or five working days to address his concerns.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#2: On Thursday, you began your shift on H-Block at 1400. After an hour or so, Mr. Williams approaches your desk and states that he wants to speak to the Psychiatrist. When you ask Mr. Williams why he wants to speak to the Psychiatrist, he indicates that he needs his “meds increased.” Upon further inquiry, Mr. Williams states that its been more than 90 days since he last saw the doctor. Before you came onto shift, you checked the “pass down log” and you noticed that other correctional staff noted that Mr. Williams was “talking to himself” in his cell and that he also got into a confrontation in the dayroom with another inmate, which required staff’s intervention though no misconduct was issued. You ask Mr. Williams if he needs to see the Psychiatrist immediately. Mr. Williams stated its not an emergency but he wants to speak to the Psychiatrist. Your observations of Mr. Williams also included that he appeared somewhat unkempt and unclean, and clearly agitated. </a:t>
            </a:r>
            <a:br>
              <a:rPr lang="en-US" b="0" dirty="0">
                <a:latin typeface="Arial" panose="020B0604020202020204" pitchFamily="34" charset="0"/>
              </a:rPr>
            </a:b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do you believe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referral to PSYCHOLOGY. Mr. Williams has indicated that he desires to speak with Psychiatry. However, the issue that Mr. Williams is presenting to you (i.e., medications need to be reviewed) do not present an emergency. Mr. Williams indicated that his request is not an emergency but he does in fact, want to speak with Psychiatry. Your observations of the situation indicate that Mr. Williams does not require immediate attention, but he does require follow-up with a mental health professional, given that his hygiene appears somewhat poor, your observations included him to be somewhat agitated, the “pass-down log” revealed that he was recently confrontational with another inmate on first shift, as well as the potential observation of bizarre behaviors (i.e., seen talking to himself). Furthermore, correctional officers should not make direct referrals to PSYCHIATRY staff. Instead, inmates that request to speak with PSYCHIATRY must first be seen by PSYCHOLOGY. From here, PSYCHOLOGY staff determines whether the individual requires further referral to be assessed by PSYCHIATRY.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#3: During first shift on Friday, you commence security rounds of J-Block at 1007. J-Block is the Residential Treatment Unit which houses individuals with Serious Mental Illnesses. Upon approaching cell 1024, you see Ms. Hayes standing at her cell door. Ms. Hayes asks to speak to you briefly at the cell door. During her conversation, she reveals that she has lost hope of getting paroled because of the misconduct she received last week for “refusing to obey an order”. She indicates that she feels helpless and has been unusually reluctant to go to chow. Since you’ve worked on this block for the past few years, you’ve never noticed Ms. Hayes to act this way. You ask Ms. Hayes whether or not she is contemplating suicide. Ms. Hayes states that she would never kill herself because she “loves life and herself.” You ask Ms. Hayes if she is thinking about a plan of how to kill herself. Ms. Hayes reiterates that she would never kill herself but simply wanted to know when her cellmate would be returning from ATA (authorized temporary absence). Additionally, during your conversation with Ms. Hayes, you observe that she appears somewhat tearful though she seems to be holding back from completely crying. Her history is well known amongst the treatment team, in that she has attempted suicide in the pas following her removal from the Therapeutic Community. This attempt resulted in her placement into the Psychiatric Observation Cell and eventual commitment to the Mental Health Unit. </a:t>
            </a:r>
          </a:p>
          <a:p>
            <a:pPr marL="290772" lvl="1" indent="-237758" defTabSz="920618">
              <a:lnSpc>
                <a:spcPct val="150000"/>
              </a:lnSpc>
              <a:spcBef>
                <a:spcPct val="20000"/>
              </a:spcBef>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PSYCHOLOGY. Although Ms. Hayes has indicated that she is not thinking about suicide or how she might kill herself, she has indeed reported hopelessness associated with her recent life changes. Additionally, given your tenure working on the block, you know that Ms. Hayes has been seeking parole for some time now and that this represented a significant loss and stressor to her. Furthermore, Ms. Hayes has reported several other significant changes in her eating patterns, as well as other feelings of hopelessness and observations of tearfulness and an unusual inquiry about when her cellmate would return from ATA (which possibly suggests Ms. Hayes’ desire to identify an opportunity to self-harm). In weighing whether or not to make an EMERGENT or NON-EMERGENT referral to Psychology staff, you decide that you are not comfortable with Ms. Hayes having to wait until potentially Monday morning to see a Psychology staff member, as you are also aware that she has a history of serious self-injury which resulted in POC and MHU placements. Taking all factors into full consideration, Ms. Hayes’ situation does appear to present an emergency that should be assessed immediately by Psychology staff. As a result, you inform Ms. Hayes of your desire to have her assessed by Psychology staff immediately. She indicates that she is thankful of this opportunity and would welcome a chance to speak to Psychology in a private and confidential setting. As a result, you call control and notify the shift commander immediately of the situation. Next, you radio down to the block bubble and inform Dr. Dan, the assigned block Psychologist, of the situation. Dr. Dan indicated that he is on his way down to cell 1024 to see Ms. Hayes. You remain with Ms. Hayes until Dr. Dan arrives.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#4: On Friday, you are working second shift (1400-2200) on B-block as a CO1. Prior to locking everyone in the for the evening, you observe Mr. Hudson exit the day room and walk towards your desk. He indicates that he just received notice that his mother was diagnosed with Cancer. He is devastated and obviously distraught. He looks at you and says “I’ve been here 20 years and have been the only support that my mother has. I can’t believe this has happened.  I have nothing else to live for. My life is over. I am not going back to my cell. I do not feel safe being alone.” You ask Mr. Hudson if he is having thoughts of suicide. He immediately responds that he “wants to see his mother immediately.” Upon hearing this, you contemplate whether a referral to Psychology is indicated or whether to write a misconduct for “refusing to obey an order”. You remember that since it is second shift, Psychology staff has already left for the evening. As your concerns grow, you remember that Mr. Hudson was seen in the treatment team just last week. Given that you are a member of the treatment team and were in attendance, you remembered that the content of the discussion with the treatment team was that Mr. Hudson’s father also recently passed away and that given his life sentence, Mr. Hudson’s only supportive network outside of the prison included his mother.</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the Shift Commander. Given that Psychology staff are not available in the institution at this time, EMERGENT referrals are expected to be triaged and directed to the shift commander. Mr. Hudson appears to be experiencing a serious mental health crisis and a response to this crisis requires immediate action. Mr. Hudson is obviously extremely upset about learning of his mother’s prognosis. He has indicated that he does not feel safe being alone at this time and has expressed that he has nothing else to live for. You reflect about the seriousness of the situation given the other identified risk factors of being a “lifer”, experiencing other life stressors (e.g., father recently passing away), and having a diminishing social support network. Upon speaking to the shift commander, two officers are dispatched to B-Block to escort Mr. Hudson to the Psychiatric Observation Cell (POC) to be placed under constant watch, by orders of the Psychiatrist.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9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lvl="1"/>
            <a:r>
              <a:rPr lang="en-US" dirty="0">
                <a:latin typeface="Arial" panose="020B0604020202020204" pitchFamily="34" charset="0"/>
                <a:cs typeface="Arial" panose="020B0604020202020204" pitchFamily="34" charset="0"/>
              </a:rPr>
              <a:t>This slide is intended to provide a snapshot for staff on the number of suicides that have occurred in our system during the past 50 years. </a:t>
            </a:r>
          </a:p>
          <a:p>
            <a:pPr marL="178318" lvl="1"/>
            <a:endParaRPr lang="en-US" dirty="0">
              <a:latin typeface="Arial" panose="020B0604020202020204" pitchFamily="34" charset="0"/>
              <a:cs typeface="Arial" panose="020B0604020202020204" pitchFamily="34" charset="0"/>
            </a:endParaRPr>
          </a:p>
          <a:p>
            <a:pPr marL="178318" lvl="1"/>
            <a:r>
              <a:rPr lang="en-US" dirty="0">
                <a:latin typeface="Arial" panose="020B0604020202020204" pitchFamily="34" charset="0"/>
                <a:cs typeface="Arial" panose="020B0604020202020204" pitchFamily="34" charset="0"/>
              </a:rPr>
              <a:t>Discussion topic: what do we see in the trend line? What are the possible explanations for this gradual increase?</a:t>
            </a:r>
          </a:p>
          <a:p>
            <a:pPr marL="178318" lvl="1"/>
            <a:endParaRPr lang="en-US" dirty="0">
              <a:latin typeface="Arial" panose="020B0604020202020204" pitchFamily="34" charset="0"/>
              <a:cs typeface="Arial" panose="020B0604020202020204" pitchFamily="34" charset="0"/>
            </a:endParaRPr>
          </a:p>
          <a:p>
            <a:pPr lvl="0"/>
            <a:r>
              <a:rPr lang="en-US" sz="1200" kern="1200" dirty="0">
                <a:solidFill>
                  <a:schemeClr val="tx1"/>
                </a:solidFill>
                <a:effectLst/>
                <a:latin typeface="+mn-lt"/>
                <a:ea typeface="+mn-ea"/>
                <a:cs typeface="+mn-cs"/>
              </a:rPr>
              <a:t>Potential explanations of recent rise: Our number of individuals on the Mental Health roster increased by 93% (almost doubled) from 2006 to 2018.  The latest national report on prison suicides is published by the DOJ’s Bureau of Justice Statistics (BJS) and only goes through 2014.  There is no reliable source of data after 2014, and no reliable source of data comparing suicide attempts in prisons across the nation.  According to the BJS report, the suicide death rate in prisons increased nationally by 25% between 2007 and 2014.  In PA during the same time, our suicide death rate only increased by 13%, so below the national average increase. Also from the BJS report, the overall annual average suicide rate per 100,000 inmates nationally is 16 per 100,000 inmates.  Pennsylvania is far from the highest state, and is right at the average at 16 suicides per 100,000 inmates.  Suicides have increased among the general population in Pennsylvania.  Reports have shown that suicides in PA have increased by more than 30% since 1999.  In that sense, DOC inmates are a microcosm of what is happening among the general population.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8318" lvl="1"/>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5620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xfrm>
            <a:off x="681038" y="231775"/>
            <a:ext cx="5748337" cy="3233738"/>
          </a:xfrm>
          <a:ln/>
        </p:spPr>
      </p:sp>
      <p:sp>
        <p:nvSpPr>
          <p:cNvPr id="95236" name="Rectangle 3"/>
          <p:cNvSpPr>
            <a:spLocks noGrp="1" noChangeArrowheads="1"/>
          </p:cNvSpPr>
          <p:nvPr>
            <p:ph type="body" idx="1"/>
          </p:nvPr>
        </p:nvSpPr>
        <p:spPr>
          <a:xfrm>
            <a:off x="618210" y="3619329"/>
            <a:ext cx="5641146" cy="5467496"/>
          </a:xfrm>
          <a:noFill/>
        </p:spPr>
        <p:txBody>
          <a:bodyPr/>
          <a:lstStyle/>
          <a:p>
            <a:pPr marL="290772" lvl="1" indent="-237758" defTabSz="920618">
              <a:lnSpc>
                <a:spcPct val="150000"/>
              </a:lnSpc>
              <a:spcBef>
                <a:spcPct val="20000"/>
              </a:spcBef>
              <a:defRPr/>
            </a:pPr>
            <a:r>
              <a:rPr lang="en-US" b="0" dirty="0">
                <a:latin typeface="Arial" panose="020B0604020202020204" pitchFamily="34" charset="0"/>
              </a:rPr>
              <a:t>Case #1: While doing security rounds on first shift, you approach cell 1028 and observe inmate Burns alone in his cell. Mr. Burns’ cellmate is at work. Burns asks you if you have a minute to listen to a concern of his. Burns explains that he hasn’t had a chance to speak to his Psychologist in the past few days because he was out ATA at court and was in the county jail for a few days. Mr. Burns indicated that he typically sees his assigned Psychologist at least once per month. Burns indicated that while he was out to court, he received an additional 3-6 years for a robbery. He indicated that he expected more time, but was some what disappointed that he would be missing his son’s graduation from college next year. Mr. Burns appeared withdrawn and particularly unhappy with the situation and noted that he would be appealing the new conviction.</a:t>
            </a:r>
            <a:br>
              <a:rPr lang="en-US" b="0" dirty="0">
                <a:latin typeface="Arial" panose="020B0604020202020204" pitchFamily="34" charset="0"/>
              </a:rPr>
            </a:br>
            <a:br>
              <a:rPr lang="en-US" b="0" dirty="0">
                <a:latin typeface="Arial" panose="020B0604020202020204" pitchFamily="34" charset="0"/>
              </a:rPr>
            </a:b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Mr. Burns’ issues do not require immediate attention. Although they appear legitimate, they do not present an EMERGENCY that must be addressed immediately. Mr. Burns has indicated that he is experiencing some mild symptoms of depression, but also indicated that he is regularly (i.e., at least once per month) seen by Psychology staff. However, you are aware that receiving additional time on top of one’s sentence is indeed “bad news” and can be particularly stressful for an individual that was anticipating going home within the next year. You identified that Mr. Burns did endorse at least some protective factors, including that he was looking towards the future (i.e., he would be appealing his case). Informing Mr. Burns that you will submit a NON-EMERGENT mental health referral to Psychology, via DC-97, will ensure that Psychology staff will see Mr. Burns within 1 week or five working days to address his concerns.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#2: On Thursday, you began your shift on H-Block at 1400. After an hour or so, Mr. Williams approaches your desk and states that he wants to speak to the Psychiatrist. When you ask Mr. Williams why he wants to speak to the Psychiatrist, he indicates that he needs his “meds increased.” Upon further inquiry, Mr. Williams states that its been more than 90 days since he last saw the doctor. Before you came onto shift, you checked the “pass down log” and you noticed that other correctional staff noted that Mr. Williams was “talking to himself” in his cell and that he also got into a confrontation in the dayroom with another inmate, which required staff’s intervention though no misconduct was issued. You ask Mr. Williams if he needs to see the Psychiatrist immediately. Mr. Williams stated its not an emergency but he wants to speak to the Psychiatrist. Your observations of Mr. Williams also included that he appeared somewhat unkempt and unclean, and clearly agitated. </a:t>
            </a:r>
            <a:br>
              <a:rPr lang="en-US" b="0" dirty="0">
                <a:latin typeface="Arial" panose="020B0604020202020204" pitchFamily="34" charset="0"/>
              </a:rPr>
            </a:b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do you believe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NON-EMERGENT referral to PSYCHOLOGY. Mr. Williams has indicated that he desires to speak with Psychiatry. However, the issue that Mr. Williams is presenting to you (i.e., medications need to be reviewed) do not present an emergency. Mr. Williams indicated that his request is not an emergency but he does in fact, want to speak with Psychiatry. Your observations of the situation indicate that Mr. Williams does not require immediate attention, but he does require follow-up with a mental health professional, given that his hygiene appears somewhat poor, your observations included him to be somewhat agitated, the “pass-down log” revealed that he was recently confrontational with another inmate on first shift, as well as the potential observation of bizarre behaviors (i.e., seen talking to himself). Furthermore, correctional officers should not make direct referrals to PSYCHIATRY staff. Instead, inmates that request to speak with PSYCHIATRY must first be seen by PSYCHOLOGY. From here, PSYCHOLOGY staff determines whether the individual requires further referral to be assessed by PSYCHIATRY.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#3: During first shift on Friday, you commence security rounds of J-Block at 1007. J-Block is the Residential Treatment Unit which houses individuals with Serious Mental Illnesses. Upon approaching cell 1024, you see Ms. Hayes standing at her cell door. Ms. Hayes asks to speak to you briefly at the cell door. During her conversation, she reveals that she has lost hope of getting paroled because of the misconduct she received last week for “refusing to obey an order”. She indicates that she feels helpless and has been unusually reluctant to go to chow. Since you’ve worked on this block for the past few years, you’ve never noticed Ms. Hayes to act this way. You ask Ms. Hayes whether or not she is contemplating suicide. Ms. Hayes states that she would never kill herself because she “loves life and herself.” You ask Ms. Hayes if she is thinking about a plan of how to kill herself. Ms. Hayes reiterates that she would never kill herself but simply wanted to know when her cellmate would be returning from ATA (authorized temporary absence). Additionally, during your conversation with Ms. Hayes, you observe that she appears somewhat tearful though she seems to be holding back from completely crying. Her history is well known amongst the treatment team, in that she has attempted suicide in the pas following her removal from the Therapeutic Community. This attempt resulted in her placement into the Psychiatric Observation Cell and eventual commitment to the Mental Health Unit. </a:t>
            </a:r>
          </a:p>
          <a:p>
            <a:pPr marL="290772" lvl="1" indent="-237758" defTabSz="920618">
              <a:lnSpc>
                <a:spcPct val="150000"/>
              </a:lnSpc>
              <a:spcBef>
                <a:spcPct val="20000"/>
              </a:spcBef>
              <a:defRPr/>
            </a:pPr>
            <a:endParaRPr lang="en-US" b="0" dirty="0">
              <a:latin typeface="Arial" panose="020B0604020202020204" pitchFamily="34" charset="0"/>
            </a:endParaRPr>
          </a:p>
          <a:p>
            <a:pPr marL="290772" marR="0" lvl="1" indent="-237758" algn="l" defTabSz="920618" rtl="0" eaLnBrk="1" fontAlgn="auto" latinLnBrk="0" hangingPunct="1">
              <a:lnSpc>
                <a:spcPct val="150000"/>
              </a:lnSpc>
              <a:spcBef>
                <a:spcPct val="20000"/>
              </a:spcBef>
              <a:spcAft>
                <a:spcPts val="0"/>
              </a:spcAft>
              <a:buClrTx/>
              <a:buSzTx/>
              <a:buFontTx/>
              <a:buNone/>
              <a:tabLst/>
              <a:defRPr/>
            </a:pPr>
            <a:r>
              <a:rPr lang="en-US" b="1" dirty="0">
                <a:latin typeface="Arial" panose="020B0604020202020204" pitchFamily="34" charset="0"/>
              </a:rPr>
              <a:t>What type of Referral to Psychology do you believe is indicated? Emergent or Non-Emergent and Why?</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PSYCHOLOGY. Although Ms. Hayes has indicated that she is not thinking about suicide or how she might kill herself, she has indeed reported hopelessness associated with her recent life changes. Additionally, given your tenure working on the block, you know that Ms. Hayes has been seeking parole for some time now and that this represented a significant loss and stressor to her. Furthermore, Ms. Hayes has reported several other significant changes in her eating patterns, as well as other feelings of hopelessness and observations of tearfulness and an unusual inquiry about when her cellmate would return from ATA (which possibly suggests Ms. Hayes’ desire to identify an opportunity to self-harm). In weighing whether or not to make an EMERGENT or NON-EMERGENT referral to Psychology staff, you decide that you are not comfortable with Ms. Hayes having to wait until potentially Monday morning to see a Psychology staff member, as you are also aware that she has a history of serious self-injury which resulted in POC and MHU placements. Taking all factors into full consideration, Ms. Hayes’ situation does appear to present an emergency that should be assessed immediately by Psychology staff. As a result, you inform Ms. Hayes of your desire to have her assessed by Psychology staff immediately. She indicates that she is thankful of this opportunity and would welcome a chance to speak to Psychology in a private and confidential setting. As a result, you call control and notify the shift commander immediately of the situation. Next, you radio down to the block bubble and inform Dr. Dan, the assigned block Psychologist, of the situation. Dr. Dan indicated that he is on his way down to cell 1024 to see Ms. Hayes. You remain with Ms. Hayes until Dr. Dan arrives.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Case #4: On Friday, you are working second shift (1400-2200) on B-block as a CO1. Prior to locking everyone in the for the evening, you observe Mr. Hudson exit the day room and walk towards your desk. He indicates that he just received notice that his mother was diagnosed with Cancer. He is devastated and obviously distraught. He looks at you and says “I’ve been here 20 years and have been the only support that my mother has. I can’t believe this has happened.  I have nothing else to live for. My life is over. I am not going back to my cell. I do not feel safe being alone.” You ask Mr. Hudson if he is having thoughts of suicide. He immediately responds that he “wants to see his mother immediately.” Upon hearing this, you contemplate whether a referral to Psychology is indicated or whether to write a misconduct for “refusing to obey an order”. You remember that since it is second shift, Psychology staff has already left for the evening. As your concerns grow, you remember that Mr. Hudson was seen in the treatment team just last week. Given that you are a member of the treatment team and were in attendance, you remembered that the content of the discussion with the treatment team was that Mr. Hudson’s father also recently passed away and that given his life sentence, Mr. Hudson’s only supportive network outside of the prison included his mother.</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1" dirty="0">
                <a:latin typeface="Arial" panose="020B0604020202020204" pitchFamily="34" charset="0"/>
              </a:rPr>
              <a:t>What type of referral is indicated? EMERGENT or NON-EMERGENT and why? And who does your referral go to?</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r>
              <a:rPr lang="en-US" b="0" dirty="0">
                <a:latin typeface="Arial" panose="020B0604020202020204" pitchFamily="34" charset="0"/>
              </a:rPr>
              <a:t>Correct Answer: EMERGENT referral to the Shift Commander. Given that Psychology staff are not available in the institution at this time, EMERGENT referrals are expected to be triaged and directed to the shift commander. Mr. Hudson appears to be experiencing a serious mental health crisis and a response to this crisis requires immediate action. Mr. Hudson is obviously extremely upset about learning of his mother’s prognosis. He has indicated that he does not feel safe being alone at this time and has expressed that he has nothing else to live for. You reflect about the seriousness of the situation given the other identified risk factors of being a “lifer”, experiencing other life stressors (e.g., father recently passing away), and having a diminishing social support network. Upon speaking to the shift commander, two officers are dispatched to B-Block to escort Mr. Hudson to the Psychiatric Observation Cell (POC) to be placed under constant watch, by orders of the Psychiatrist. </a:t>
            </a:r>
          </a:p>
          <a:p>
            <a:pPr marL="290772" lvl="1" indent="-237758" defTabSz="920618">
              <a:lnSpc>
                <a:spcPct val="150000"/>
              </a:lnSpc>
              <a:spcBef>
                <a:spcPct val="20000"/>
              </a:spcBef>
              <a:defRPr/>
            </a:pPr>
            <a:endParaRPr lang="en-US" b="0" dirty="0">
              <a:latin typeface="Arial" panose="020B0604020202020204" pitchFamily="34" charset="0"/>
            </a:endParaRPr>
          </a:p>
          <a:p>
            <a:pPr marL="290772" lvl="1" indent="-237758" defTabSz="920618">
              <a:lnSpc>
                <a:spcPct val="150000"/>
              </a:lnSpc>
              <a:spcBef>
                <a:spcPct val="20000"/>
              </a:spcBef>
              <a:defRPr/>
            </a:pPr>
            <a:endParaRPr lang="en-US" b="0" dirty="0">
              <a:latin typeface="Arial" panose="020B0604020202020204" pitchFamily="34" charset="0"/>
            </a:endParaRPr>
          </a:p>
        </p:txBody>
      </p:sp>
      <p:sp>
        <p:nvSpPr>
          <p:cNvPr id="2" name="Footer Placeholder 1"/>
          <p:cNvSpPr>
            <a:spLocks noGrp="1"/>
          </p:cNvSpPr>
          <p:nvPr>
            <p:ph type="ftr" sz="quarter" idx="10"/>
          </p:nvPr>
        </p:nvSpPr>
        <p:spPr>
          <a:xfrm>
            <a:off x="540931" y="8924795"/>
            <a:ext cx="2540451"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463169"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013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9568" rtl="0" eaLnBrk="1" fontAlgn="base" latinLnBrk="0" hangingPunct="1">
              <a:lnSpc>
                <a:spcPct val="100000"/>
              </a:lnSpc>
              <a:spcBef>
                <a:spcPct val="0"/>
              </a:spcBef>
              <a:spcAft>
                <a:spcPct val="0"/>
              </a:spcAft>
              <a:buClrTx/>
              <a:buSzTx/>
              <a:buFontTx/>
              <a:buNone/>
              <a:tabLst/>
              <a:defRPr/>
            </a:pPr>
            <a:fld id="{1899B869-B5B2-4366-9722-A07598E540A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49568"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159032" y="4338321"/>
            <a:ext cx="6848122" cy="4877382"/>
          </a:xfrm>
          <a:noFill/>
        </p:spPr>
        <p:txBody>
          <a:bodyPr/>
          <a:lstStyle/>
          <a:p>
            <a:pPr>
              <a:lnSpc>
                <a:spcPct val="160000"/>
              </a:lnSpc>
            </a:pPr>
            <a:endParaRPr lang="en-US" altLang="en-US">
              <a:latin typeface="Arial" panose="020B0604020202020204" pitchFamily="34" charset="0"/>
            </a:endParaRPr>
          </a:p>
        </p:txBody>
      </p:sp>
    </p:spTree>
    <p:extLst>
      <p:ext uri="{BB962C8B-B14F-4D97-AF65-F5344CB8AC3E}">
        <p14:creationId xmlns:p14="http://schemas.microsoft.com/office/powerpoint/2010/main" val="3487679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9568" rtl="0" eaLnBrk="1" fontAlgn="base" latinLnBrk="0" hangingPunct="1">
              <a:lnSpc>
                <a:spcPct val="100000"/>
              </a:lnSpc>
              <a:spcBef>
                <a:spcPct val="0"/>
              </a:spcBef>
              <a:spcAft>
                <a:spcPct val="0"/>
              </a:spcAft>
              <a:buClrTx/>
              <a:buSzTx/>
              <a:buFontTx/>
              <a:buNone/>
              <a:tabLst/>
              <a:defRPr/>
            </a:pPr>
            <a:fld id="{4E8C73B7-B6D5-4AFA-BA24-B27879875E19}"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49568"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159032" y="4490032"/>
            <a:ext cx="6848122" cy="4803140"/>
          </a:xfrm>
          <a:noFill/>
        </p:spPr>
        <p:txBody>
          <a:bodyPr/>
          <a:lstStyle/>
          <a:p>
            <a:pPr eaLnBrk="1" hangingPunct="1">
              <a:lnSpc>
                <a:spcPct val="130000"/>
              </a:lnSpc>
              <a:spcBef>
                <a:spcPct val="20000"/>
              </a:spcBef>
            </a:pPr>
            <a:endParaRPr lang="en-US" altLang="en-US" b="1">
              <a:latin typeface="Arial" panose="020B0604020202020204" pitchFamily="34" charset="0"/>
            </a:endParaRPr>
          </a:p>
        </p:txBody>
      </p:sp>
    </p:spTree>
    <p:extLst>
      <p:ext uri="{BB962C8B-B14F-4D97-AF65-F5344CB8AC3E}">
        <p14:creationId xmlns:p14="http://schemas.microsoft.com/office/powerpoint/2010/main" val="1675894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9568" rtl="0" eaLnBrk="1" fontAlgn="base" latinLnBrk="0" hangingPunct="1">
              <a:lnSpc>
                <a:spcPct val="100000"/>
              </a:lnSpc>
              <a:spcBef>
                <a:spcPct val="0"/>
              </a:spcBef>
              <a:spcAft>
                <a:spcPct val="0"/>
              </a:spcAft>
              <a:buClrTx/>
              <a:buSzTx/>
              <a:buFontTx/>
              <a:buNone/>
              <a:tabLst/>
              <a:defRPr/>
            </a:pPr>
            <a:fld id="{4E8C73B7-B6D5-4AFA-BA24-B27879875E19}"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49568"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159032" y="4490032"/>
            <a:ext cx="6848122" cy="4803140"/>
          </a:xfrm>
          <a:noFill/>
        </p:spPr>
        <p:txBody>
          <a:bodyPr/>
          <a:lstStyle/>
          <a:p>
            <a:pPr eaLnBrk="1" hangingPunct="1">
              <a:lnSpc>
                <a:spcPct val="130000"/>
              </a:lnSpc>
              <a:spcBef>
                <a:spcPct val="20000"/>
              </a:spcBef>
            </a:pPr>
            <a:endParaRPr lang="en-US" altLang="en-US" b="1">
              <a:latin typeface="Arial" panose="020B0604020202020204" pitchFamily="34" charset="0"/>
            </a:endParaRPr>
          </a:p>
        </p:txBody>
      </p:sp>
    </p:spTree>
    <p:extLst>
      <p:ext uri="{BB962C8B-B14F-4D97-AF65-F5344CB8AC3E}">
        <p14:creationId xmlns:p14="http://schemas.microsoft.com/office/powerpoint/2010/main" val="1840377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9568" rtl="0" eaLnBrk="1" fontAlgn="base" latinLnBrk="0" hangingPunct="1">
              <a:lnSpc>
                <a:spcPct val="100000"/>
              </a:lnSpc>
              <a:spcBef>
                <a:spcPct val="0"/>
              </a:spcBef>
              <a:spcAft>
                <a:spcPct val="0"/>
              </a:spcAft>
              <a:buClrTx/>
              <a:buSzTx/>
              <a:buFontTx/>
              <a:buNone/>
              <a:tabLst/>
              <a:defRPr/>
            </a:pPr>
            <a:fld id="{4E8C73B7-B6D5-4AFA-BA24-B27879875E19}"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49568"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159032" y="4490032"/>
            <a:ext cx="6848122" cy="4803140"/>
          </a:xfrm>
          <a:noFill/>
        </p:spPr>
        <p:txBody>
          <a:bodyPr/>
          <a:lstStyle/>
          <a:p>
            <a:pPr eaLnBrk="1" hangingPunct="1">
              <a:lnSpc>
                <a:spcPct val="130000"/>
              </a:lnSpc>
              <a:spcBef>
                <a:spcPct val="20000"/>
              </a:spcBef>
            </a:pPr>
            <a:endParaRPr lang="en-US" altLang="en-US" b="1">
              <a:latin typeface="Arial" panose="020B0604020202020204" pitchFamily="34" charset="0"/>
            </a:endParaRPr>
          </a:p>
        </p:txBody>
      </p:sp>
    </p:spTree>
    <p:extLst>
      <p:ext uri="{BB962C8B-B14F-4D97-AF65-F5344CB8AC3E}">
        <p14:creationId xmlns:p14="http://schemas.microsoft.com/office/powerpoint/2010/main" val="165040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lvl="1"/>
            <a:r>
              <a:rPr lang="en-US" dirty="0">
                <a:latin typeface="Arial" panose="020B0604020202020204" pitchFamily="34" charset="0"/>
                <a:cs typeface="Arial" panose="020B0604020202020204" pitchFamily="34" charset="0"/>
              </a:rPr>
              <a:t>Potential Answers:</a:t>
            </a:r>
          </a:p>
          <a:p>
            <a:pPr marL="178318" lvl="1"/>
            <a:endParaRPr lang="en-US" dirty="0">
              <a:latin typeface="Arial" panose="020B0604020202020204" pitchFamily="34" charset="0"/>
              <a:cs typeface="Arial" panose="020B0604020202020204" pitchFamily="34" charset="0"/>
            </a:endParaRPr>
          </a:p>
          <a:p>
            <a:pPr marL="178318" lvl="1"/>
            <a:r>
              <a:rPr lang="en-US" dirty="0">
                <a:latin typeface="Arial" panose="020B0604020202020204" pitchFamily="34" charset="0"/>
                <a:cs typeface="Arial" panose="020B0604020202020204" pitchFamily="34" charset="0"/>
              </a:rPr>
              <a:t>1.) Detachment from family and loved ones</a:t>
            </a:r>
          </a:p>
          <a:p>
            <a:pPr marL="178318" lvl="1"/>
            <a:r>
              <a:rPr lang="en-US" dirty="0">
                <a:latin typeface="Arial" panose="020B0604020202020204" pitchFamily="34" charset="0"/>
                <a:cs typeface="Arial" panose="020B0604020202020204" pitchFamily="34" charset="0"/>
              </a:rPr>
              <a:t>2.) Increased opportunities of being alone, due to presentation of institutional risk</a:t>
            </a:r>
          </a:p>
          <a:p>
            <a:pPr marL="178318" lvl="1"/>
            <a:r>
              <a:rPr lang="en-US" dirty="0">
                <a:latin typeface="Arial" panose="020B0604020202020204" pitchFamily="34" charset="0"/>
                <a:cs typeface="Arial" panose="020B0604020202020204" pitchFamily="34" charset="0"/>
              </a:rPr>
              <a:t>3.) Fear of the unknown</a:t>
            </a:r>
          </a:p>
          <a:p>
            <a:pPr marL="178318" lvl="1"/>
            <a:r>
              <a:rPr lang="en-US" dirty="0">
                <a:latin typeface="Arial" panose="020B0604020202020204" pitchFamily="34" charset="0"/>
                <a:cs typeface="Arial" panose="020B0604020202020204" pitchFamily="34" charset="0"/>
              </a:rPr>
              <a:t>4.) Distrust of authoritarian environment</a:t>
            </a:r>
          </a:p>
          <a:p>
            <a:pPr marL="178318" lvl="1"/>
            <a:r>
              <a:rPr lang="en-US" dirty="0">
                <a:latin typeface="Arial" panose="020B0604020202020204" pitchFamily="34" charset="0"/>
                <a:cs typeface="Arial" panose="020B0604020202020204" pitchFamily="34" charset="0"/>
              </a:rPr>
              <a:t>5.) Shame of incarceration</a:t>
            </a:r>
          </a:p>
          <a:p>
            <a:pPr marL="178318" lvl="1"/>
            <a:r>
              <a:rPr lang="en-US" dirty="0">
                <a:latin typeface="Arial" panose="020B0604020202020204" pitchFamily="34" charset="0"/>
                <a:cs typeface="Arial" panose="020B0604020202020204" pitchFamily="34" charset="0"/>
              </a:rPr>
              <a:t>6.) Dehumanizing aspects of incarceration</a:t>
            </a:r>
          </a:p>
          <a:p>
            <a:pPr marL="178318" lvl="1"/>
            <a:endParaRPr lang="en-US" dirty="0">
              <a:latin typeface="Arial" panose="020B0604020202020204" pitchFamily="34" charset="0"/>
              <a:cs typeface="Arial" panose="020B0604020202020204" pitchFamily="34" charset="0"/>
            </a:endParaRPr>
          </a:p>
          <a:p>
            <a:pPr marL="178318" lvl="1"/>
            <a:endParaRPr lang="en-US"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process of incarceration may present a life-crisis for the individual. It is quite possible that following a binge of excessive drinking or drug use, the individual was arrested, placed in county jail, and now all of a sudden has been sentenced to state prison as a result of a wild weekend with some friends.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Such a crisis or change presents a serious loss of stabilizing resources for the individual and potential dependent’s of the individual (e.g., a father who was the main source of income for a family of three children and a disabled wife).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Obviously, the process of incarceration removes an individual from the community and away from friends and family, creating a feeling of isolation from one’s social or support network.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incarceration can provoke feelings of shame surrounding the offense and or other’s known to the individual in the community.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mn-lt"/>
                <a:ea typeface="+mn-ea"/>
                <a:cs typeface="+mn-cs"/>
              </a:rPr>
              <a:t>Incarceration presents a </a:t>
            </a:r>
            <a:r>
              <a:rPr kumimoji="0" lang="en-US" sz="1200" b="1" i="0" u="sng" strike="noStrike" kern="1200" cap="none" spc="0" normalizeH="0" baseline="0" noProof="0" dirty="0">
                <a:ln>
                  <a:noFill/>
                </a:ln>
                <a:solidFill>
                  <a:srgbClr val="FF0000"/>
                </a:solidFill>
                <a:effectLst/>
                <a:uLnTx/>
                <a:uFillTx/>
                <a:latin typeface="+mn-lt"/>
                <a:ea typeface="+mn-ea"/>
                <a:cs typeface="+mn-cs"/>
              </a:rPr>
              <a:t>crisis</a:t>
            </a:r>
            <a:r>
              <a:rPr kumimoji="0" lang="en-US" sz="1200" b="1" i="0" u="none" strike="noStrike" kern="1200" cap="none" spc="0" normalizeH="0" baseline="0" noProof="0" dirty="0">
                <a:ln>
                  <a:noFill/>
                </a:ln>
                <a:solidFill>
                  <a:srgbClr val="FF0000"/>
                </a:solidFill>
                <a:effectLst/>
                <a:uLnTx/>
                <a:uFillTx/>
                <a:latin typeface="+mn-lt"/>
                <a:ea typeface="+mn-ea"/>
                <a:cs typeface="+mn-cs"/>
              </a:rPr>
              <a:t> for the individual</a:t>
            </a:r>
          </a:p>
          <a:p>
            <a:pPr marL="178318" lvl="1"/>
            <a:endParaRPr lang="en-US" dirty="0">
              <a:latin typeface="Arial" panose="020B0604020202020204" pitchFamily="34" charset="0"/>
              <a:cs typeface="Arial" panose="020B0604020202020204" pitchFamily="34" charset="0"/>
            </a:endParaRPr>
          </a:p>
          <a:p>
            <a:pPr marL="178318" lvl="1"/>
            <a:endParaRPr lang="en-US"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Hayes, L.M. (1999). Suicide in adult correctional facilities: Key ingredients to prevention and overcoming the obstacles. The Journal of Law, Medicine, &amp; Ethics, 27(3), 260-268. DOI:</a:t>
            </a:r>
            <a:r>
              <a:rPr lang="fr-FR" dirty="0">
                <a:effectLst/>
              </a:rPr>
              <a:t>10.1111/j.1748-720X.1999.tb01460.x </a:t>
            </a:r>
            <a:endParaRPr lang="en-US" b="0" u="none" dirty="0">
              <a:latin typeface="Arial" panose="020B0604020202020204" pitchFamily="34" charset="0"/>
              <a:cs typeface="Arial" panose="020B0604020202020204" pitchFamily="34" charset="0"/>
            </a:endParaRPr>
          </a:p>
          <a:p>
            <a:pPr marL="178318" lvl="1"/>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181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1" u="sng" dirty="0">
                <a:latin typeface="Arial" panose="020B0604020202020204" pitchFamily="34" charset="0"/>
                <a:cs typeface="Arial" panose="020B0604020202020204" pitchFamily="34" charset="0"/>
              </a:rPr>
              <a:t>Potential impact of negative attitudes towards suicide</a:t>
            </a:r>
            <a:r>
              <a:rPr lang="en-US" b="0" u="none" dirty="0">
                <a:latin typeface="Arial" panose="020B0604020202020204" pitchFamily="34" charset="0"/>
                <a:cs typeface="Arial" panose="020B0604020202020204" pitchFamily="34" charset="0"/>
              </a:rPr>
              <a:t>: How we think (i.e., our attitudes), influences how we act. In this regard, the potential impact of negative staff attitudes (e.g., if someone wants to die by suicide, there is nothing we can do to prevent it)  towards suicide is immense. If our perspective is that we can’t prevent suicides, we are less likely to be successful in achieving our goal of preventing and eliminating suicides. Negative attitudes about suicides can also lead to complacency in completing our daily tasks (e.g., security rounds, mental health contacts, etc.). Negative attitudes about suicides can lead to our correctional settings being less safe. If your attitude is that preventing suicides is the responsibility of just medical staff or just correctional officers, you will NOT take ownership of this responsibility. It is imperative that all staff take ownership of preventing suicides within the Pennsylvania Department of Corrections.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Examples of negative attitudes: </a:t>
            </a:r>
            <a:br>
              <a:rPr lang="en-US" b="0" u="none" dirty="0">
                <a:latin typeface="Arial" panose="020B0604020202020204" pitchFamily="34" charset="0"/>
                <a:cs typeface="Arial" panose="020B0604020202020204" pitchFamily="34" charset="0"/>
              </a:rPr>
            </a:br>
            <a:br>
              <a:rPr lang="en-US" b="0" u="none" dirty="0">
                <a:latin typeface="Arial" panose="020B0604020202020204" pitchFamily="34" charset="0"/>
                <a:cs typeface="Arial" panose="020B0604020202020204" pitchFamily="34" charset="0"/>
              </a:rPr>
            </a:br>
            <a:r>
              <a:rPr lang="en-US" b="0" u="none" dirty="0">
                <a:latin typeface="Arial" panose="020B0604020202020204" pitchFamily="34" charset="0"/>
                <a:cs typeface="Arial" panose="020B0604020202020204" pitchFamily="34" charset="0"/>
              </a:rPr>
              <a:t>1.)“we did everything we could to prevent this death, but he showed no signs of suicidal behavior”.</a:t>
            </a:r>
          </a:p>
          <a:p>
            <a:pPr marL="178318" marR="0" lvl="1" indent="0" algn="l" defTabSz="914400" rtl="0" eaLnBrk="1" fontAlgn="auto" latinLnBrk="0" hangingPunct="1">
              <a:lnSpc>
                <a:spcPct val="100000"/>
              </a:lnSpc>
              <a:spcBef>
                <a:spcPts val="0"/>
              </a:spcBef>
              <a:spcAft>
                <a:spcPts val="0"/>
              </a:spcAft>
              <a:buClrTx/>
              <a:buSzTx/>
              <a:buFontTx/>
              <a:buNone/>
              <a:tabLst/>
              <a:defRPr/>
            </a:pPr>
            <a:br>
              <a:rPr lang="en-US" b="0" u="none" dirty="0">
                <a:latin typeface="Arial" panose="020B0604020202020204" pitchFamily="34" charset="0"/>
                <a:cs typeface="Arial" panose="020B0604020202020204" pitchFamily="34" charset="0"/>
              </a:rPr>
            </a:br>
            <a:r>
              <a:rPr lang="en-US" b="0" u="none" dirty="0">
                <a:latin typeface="Arial" panose="020B0604020202020204" pitchFamily="34" charset="0"/>
                <a:cs typeface="Arial" panose="020B0604020202020204" pitchFamily="34" charset="0"/>
              </a:rPr>
              <a:t>2.) “There’s no way you can prevent suicides unless you have someone sitting watching the individual all the time, an no one can afford to be a baby sitter.”</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3.) “We didn’t consider him suicidal, he was simply being manipulative and I guess it just went too far.”</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4.) “If someone really wants to kill themselves, there’s generally nothing you can do about it.”</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5.) “Suicide prevention is a medical problem….its a mental health problem….it’s not our problem.”</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Hayes, L.M. (1999). Suicide in adult correctional facilities: Key ingredients to prevention and overcoming the obstacles. The Journal of Law, Medicine, &amp; Ethics, 27(3), 260-268. DOI:</a:t>
            </a:r>
            <a:r>
              <a:rPr lang="fr-FR" dirty="0">
                <a:effectLst/>
              </a:rPr>
              <a:t>10.1111/j.1748-720X.1999.tb01460.x </a:t>
            </a: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89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marR="0" lvl="1" indent="0" algn="l" defTabSz="914400" rtl="0" eaLnBrk="1" fontAlgn="auto" latinLnBrk="0" hangingPunct="1">
              <a:lnSpc>
                <a:spcPct val="100000"/>
              </a:lnSpc>
              <a:spcBef>
                <a:spcPts val="0"/>
              </a:spcBef>
              <a:spcAft>
                <a:spcPts val="0"/>
              </a:spcAft>
              <a:buClrTx/>
              <a:buSzTx/>
              <a:buFontTx/>
              <a:buNone/>
              <a:tabLst/>
              <a:defRPr/>
            </a:pPr>
            <a:r>
              <a:rPr lang="en-US" b="1" u="sng" dirty="0"/>
              <a:t>Administration and Front Line Staff Attitudes about Suicide</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t>Our expectation: It is imperative that all staff consider the impact of one’s attitude toward suicides. As leaders in the field of corrections, it is essential that PADOC staff embody the perspective that </a:t>
            </a:r>
            <a:r>
              <a:rPr lang="en-US" b="1" u="sng" dirty="0"/>
              <a:t>ALL SUICIDES CAN BE PREVENTED</a:t>
            </a:r>
            <a:r>
              <a:rPr lang="en-US" b="1" u="none" dirty="0"/>
              <a:t>. </a:t>
            </a:r>
            <a:r>
              <a:rPr lang="en-US" b="0" u="none" dirty="0"/>
              <a:t>In this regard, our agency’s perspective and goal is to eliminate and prevent all suicides. It is essential that all staff take the perspective and personify the attitude of achieving the goal of 0 suicides. Although it may sound minor, </a:t>
            </a:r>
            <a:r>
              <a:rPr lang="en-US" b="0" u="sng" dirty="0"/>
              <a:t>one’s attitude </a:t>
            </a:r>
            <a:r>
              <a:rPr lang="en-US" b="0" u="none" dirty="0"/>
              <a:t>can significantly impact one’s performance in pursuing such a goal. Embracing the right attitude about suicide prevention is the foundation of eliminating suicides in our system.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The take away message about ALL staffs’ attitudes about suicide is that NEGATIVE STAFF ATTITUDES IMPEDE SUICIDE PREVENTION EFFORTS.</a:t>
            </a:r>
            <a:endParaRPr lang="en-US"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Hayes, L.M. (1999). Suicide in adult correctional facilities: Key ingredients to prevention and overcoming the obstacles. The Journal of Law, Medicine, &amp; Ethics, 27(3), 260-268. DOI:</a:t>
            </a:r>
            <a:r>
              <a:rPr lang="fr-FR" dirty="0">
                <a:effectLst/>
              </a:rPr>
              <a:t>10.1111/j.1748-720X.1999.tb01460.x </a:t>
            </a: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3555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t>Some examples of how to epitomize or exemplify this attitude: 1. Take all suicide threats seriously; 2. View those incarcerated as a vulnerable population and generally at higher risk of suicide than those in the community; 3. Treating those incarcerated fairly and humanely, at all times; 4. Understand the seriousness of your roles and responsibilities as a correctional professional, with regard to ensuring the care, custody, and control of those individuals confined. 5. Conduct yourself professionally, at all times; 6. Viewing suicide prevention as EVERYONE’S responsibility (i.e., ALL DOC staff). 7. Understand that together, as a team, we can prevent </a:t>
            </a:r>
            <a:r>
              <a:rPr lang="en-US" b="0" u="sng" dirty="0"/>
              <a:t>all suicides.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218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Suicide prevention really begins well before an individual enters our custody in the department of corrections. In this regard, it is essential that any concerning information known by sending facilities or entities, be shared with the receiving facility or entity. One may ask, well, I guess there isn’t anything for us to do when we receive someone into our custody, because it is the sending entity’s responsibility to share relevant information. </a:t>
            </a:r>
            <a:r>
              <a:rPr lang="en-US" b="1" u="none" dirty="0">
                <a:latin typeface="Arial" panose="020B0604020202020204" pitchFamily="34" charset="0"/>
                <a:cs typeface="Arial" panose="020B0604020202020204" pitchFamily="34" charset="0"/>
              </a:rPr>
              <a:t>However, our attitude must be different. </a:t>
            </a:r>
            <a:r>
              <a:rPr lang="en-US" b="0" u="none" dirty="0">
                <a:latin typeface="Arial" panose="020B0604020202020204" pitchFamily="34" charset="0"/>
                <a:cs typeface="Arial" panose="020B0604020202020204" pitchFamily="34" charset="0"/>
              </a:rPr>
              <a:t>Here, our responsibility is to inquire whether or not there is any concerning information related to suicide risk from the sending entity and or whether there are any relevant records that should be shared so that we are completely aware of all existing information and risk factors related to suicide. This concept of information sharing also applies to intrasystem transfers (i.e., those transfers that occur within our system from one SCI to another SCI). Here, transporting officers must be observant and vigilant for any behavioral signs indicative of increased risk of suicide (e.g., transfers due to separation or serious assault). Sharing all relevant information is critical to our success as an integrated system.</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Communication within a facility is easier said that done. Despite the perspective that we are all on the same team, and focused on the same mission, communicating across disciplines does not always occur smoothly. There are shift changes, rotating officers, new hires, a constant influx of new inmates, personality differences, outdated views of corrections (e.g., treatment vs. security), rising case loads, unexpected staff illnesses, etc. Two of the critical features of our system that help mitigate this barrier to effective communication amongst disciplines are the Unit Management team approach and the Psychiatric Review Team. These teams are comprised of multiple disciplines (i.e., both of which include security staff) aimed at facilitating communication between and amongst those individuals charged with the care, custody, and control of those incarcerated in our system.</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Finally, and probably most importantly, it is essential that staff utilize active listening skills and other known effective ways of communicating with those individuals that are at increased risk for suicide. Ensuring that regular and ongoing communication between the staff member and the individual is key to monitoring the individual’s ever changing level of risk.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Hayes, L.M. (1999). Suicide in adult correctional facilities: Key ingredients to prevention and overcoming the obstacles. The Journal of Law, Medicine, &amp; Ethics, 27(3), 260-268. DOI:</a:t>
            </a:r>
            <a:r>
              <a:rPr lang="fr-FR" dirty="0">
                <a:effectLst/>
              </a:rPr>
              <a:t>10.1111/j.1748-720X.1999.tb01460.x </a:t>
            </a:r>
            <a:endParaRPr lang="en-US" b="0" u="none"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306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18209" y="4463204"/>
            <a:ext cx="5542941" cy="4227363"/>
          </a:xfrm>
          <a:noFill/>
        </p:spPr>
        <p:txBody>
          <a:bodyPr/>
          <a:lstStyle/>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An additional area of communication that requires further detail is the communication between mental health staff and the potentially suicidal individual.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The main component of ensuring we are giving our mental health professionals the best opportunity to mine relevant and sensitive information from potentially suicidal inmates is affording interview settings that are PRIVATE AND CONFIDENTIAL FROM BOTH OTHER INMATES AND NON-HEALTH CARE PERSONNEL).  Indeed, these conversations and assessments are high stakes decisions that require such a setting to be successful. A private and confidential setting affords the vulnerable individual an opportunity to meet directly with mental health treatment staff in a setting that is conducive to sharing potentially sensitive information. This approach gives our department, our treatment providers, and the individuals in our care, the best opportunity to collaboratively problem solve and discuss issues related to suicidality and safety.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Affording a private and confidential setting for such a contact is based on the individual’s behavioral compliance. For example, if the individual is threatening to injure officers or is actively throwing substances out of her cell at the time and refusing to come out of her cell to meet with the mental health professional (i.e., in which the mental health professional desires to have an out of cell private and confidential contact with the individual to assess for suicidality), it may not be able to be accommodated based on the threat and danger posed by the individual.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If the individual cannot be safely brought out of their cell, according to the collaborative discussion with security and treatment staff, the individual will not be brought out at that time.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1" u="none" dirty="0">
                <a:latin typeface="Arial" panose="020B0604020202020204" pitchFamily="34" charset="0"/>
                <a:cs typeface="Arial" panose="020B0604020202020204" pitchFamily="34" charset="0"/>
              </a:rPr>
              <a:t>Although staff safety is paramount, we should not inadvertently compromise reasonable privacy and confidentiality. </a:t>
            </a: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endParaRPr lang="en-US" b="0" u="none" dirty="0">
              <a:latin typeface="Arial" panose="020B0604020202020204" pitchFamily="34" charset="0"/>
              <a:cs typeface="Arial" panose="020B0604020202020204" pitchFamily="34" charset="0"/>
            </a:endParaRPr>
          </a:p>
          <a:p>
            <a:pPr marL="178318" marR="0" lvl="1"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0"/>
          </p:nvPr>
        </p:nvSpPr>
        <p:spPr>
          <a:xfrm>
            <a:off x="309104" y="8924795"/>
            <a:ext cx="2772279" cy="470063"/>
          </a:xfrm>
          <a:prstGeom prst="rect">
            <a:avLst/>
          </a:prstGeom>
        </p:spPr>
        <p:txBody>
          <a:bodyPr lIns="93175" tIns="46588" rIns="93175" bIns="46588"/>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Suicide Prevention and Intervention                                     In-Service Training, January 2015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1"/>
          </p:nvPr>
        </p:nvSpPr>
        <p:spPr>
          <a:xfrm>
            <a:off x="4028015" y="8924795"/>
            <a:ext cx="2694997" cy="470063"/>
          </a:xfrm>
          <a:prstGeom prst="rect">
            <a:avLst/>
          </a:prstGeom>
        </p:spPr>
        <p:txBody>
          <a:bodyPr lIns="93175" tIns="46588" rIns="93175" bIns="46588"/>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Page </a:t>
            </a:r>
            <a:fld id="{2257E30E-AEEC-4C3E-A322-F355B92C7789}" type="slidenum">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59</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0447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1074400" y="6245225"/>
            <a:ext cx="914400" cy="476250"/>
          </a:xfrm>
          <a:ln/>
        </p:spPr>
        <p:txBody>
          <a:bodyPr/>
          <a:lstStyle>
            <a:lvl1pPr>
              <a:defRPr/>
            </a:lvl1pPr>
          </a:lstStyle>
          <a:p>
            <a:fld id="{4AD82F0B-D798-46C6-B97C-81E20BA24036}" type="slidenum">
              <a:rPr lang="en-US" altLang="en-US"/>
              <a:pPr/>
              <a:t>‹#›</a:t>
            </a:fld>
            <a:endParaRPr lang="en-US" altLang="en-US"/>
          </a:p>
        </p:txBody>
      </p:sp>
    </p:spTree>
    <p:extLst>
      <p:ext uri="{BB962C8B-B14F-4D97-AF65-F5344CB8AC3E}">
        <p14:creationId xmlns:p14="http://schemas.microsoft.com/office/powerpoint/2010/main" val="412797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ABDCD9-85F2-424D-B08A-E65853AD410A}" type="slidenum">
              <a:rPr lang="en-US" altLang="en-US"/>
              <a:pPr/>
              <a:t>‹#›</a:t>
            </a:fld>
            <a:endParaRPr lang="en-US" altLang="en-US"/>
          </a:p>
        </p:txBody>
      </p:sp>
    </p:spTree>
    <p:extLst>
      <p:ext uri="{BB962C8B-B14F-4D97-AF65-F5344CB8AC3E}">
        <p14:creationId xmlns:p14="http://schemas.microsoft.com/office/powerpoint/2010/main" val="291372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354B6F-086E-4020-8037-EE8023B8120E}" type="slidenum">
              <a:rPr lang="en-US" altLang="en-US"/>
              <a:pPr/>
              <a:t>‹#›</a:t>
            </a:fld>
            <a:endParaRPr lang="en-US" altLang="en-US"/>
          </a:p>
        </p:txBody>
      </p:sp>
    </p:spTree>
    <p:extLst>
      <p:ext uri="{BB962C8B-B14F-4D97-AF65-F5344CB8AC3E}">
        <p14:creationId xmlns:p14="http://schemas.microsoft.com/office/powerpoint/2010/main" val="354194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2B99DE3-8FFD-4162-A89D-C2A4150EC20F}" type="slidenum">
              <a:rPr lang="en-US" altLang="en-US"/>
              <a:pPr/>
              <a:t>‹#›</a:t>
            </a:fld>
            <a:endParaRPr lang="en-US" altLang="en-US"/>
          </a:p>
        </p:txBody>
      </p:sp>
    </p:spTree>
    <p:extLst>
      <p:ext uri="{BB962C8B-B14F-4D97-AF65-F5344CB8AC3E}">
        <p14:creationId xmlns:p14="http://schemas.microsoft.com/office/powerpoint/2010/main" val="274356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DE36C1-CED4-43C6-AFCB-E68D3BCDDECB}" type="slidenum">
              <a:rPr lang="en-US" altLang="en-US"/>
              <a:pPr/>
              <a:t>‹#›</a:t>
            </a:fld>
            <a:endParaRPr lang="en-US" altLang="en-US"/>
          </a:p>
        </p:txBody>
      </p:sp>
    </p:spTree>
    <p:extLst>
      <p:ext uri="{BB962C8B-B14F-4D97-AF65-F5344CB8AC3E}">
        <p14:creationId xmlns:p14="http://schemas.microsoft.com/office/powerpoint/2010/main" val="425257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26F54D-6BC6-4492-9CC0-B5B4885D1507}" type="slidenum">
              <a:rPr lang="en-US" altLang="en-US"/>
              <a:pPr/>
              <a:t>‹#›</a:t>
            </a:fld>
            <a:endParaRPr lang="en-US" altLang="en-US"/>
          </a:p>
        </p:txBody>
      </p:sp>
    </p:spTree>
    <p:extLst>
      <p:ext uri="{BB962C8B-B14F-4D97-AF65-F5344CB8AC3E}">
        <p14:creationId xmlns:p14="http://schemas.microsoft.com/office/powerpoint/2010/main" val="214716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25F977BC-982C-4A09-BD7E-A51AF04C13BB}" type="datetime1">
              <a:rPr lang="en-US" smtClean="0"/>
              <a:t>9/18/2019</a:t>
            </a:fld>
            <a:endParaRPr lang="en-U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83B5F3-1CA4-414F-AFB6-1075E030BC09}" type="slidenum">
              <a:rPr lang="en-US"/>
              <a:pPr>
                <a:defRPr/>
              </a:pPr>
              <a:t>‹#›</a:t>
            </a:fld>
            <a:endParaRPr lang="en-US"/>
          </a:p>
        </p:txBody>
      </p:sp>
    </p:spTree>
    <p:extLst>
      <p:ext uri="{BB962C8B-B14F-4D97-AF65-F5344CB8AC3E}">
        <p14:creationId xmlns:p14="http://schemas.microsoft.com/office/powerpoint/2010/main" val="21474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stretch>
            <a:fillRect/>
          </a:stretch>
        </p:blipFill>
        <p:spPr>
          <a:xfrm>
            <a:off x="608650" y="152400"/>
            <a:ext cx="10973751" cy="838200"/>
          </a:xfrm>
          <a:prstGeom prst="rect">
            <a:avLst/>
          </a:prstGeom>
        </p:spPr>
      </p:pic>
      <p:sp>
        <p:nvSpPr>
          <p:cNvPr id="1026" name="Rectangle 2"/>
          <p:cNvSpPr>
            <a:spLocks noGrp="1" noChangeArrowheads="1"/>
          </p:cNvSpPr>
          <p:nvPr>
            <p:ph type="title"/>
          </p:nvPr>
        </p:nvSpPr>
        <p:spPr bwMode="auto">
          <a:xfrm>
            <a:off x="609600" y="152400"/>
            <a:ext cx="10972800" cy="68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26893" y="1219200"/>
            <a:ext cx="10972800" cy="487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1030" name="Rectangle 6"/>
          <p:cNvSpPr>
            <a:spLocks noGrp="1" noChangeArrowheads="1"/>
          </p:cNvSpPr>
          <p:nvPr>
            <p:ph type="sldNum" sz="quarter" idx="4"/>
          </p:nvPr>
        </p:nvSpPr>
        <p:spPr bwMode="auto">
          <a:xfrm>
            <a:off x="11114618" y="6245225"/>
            <a:ext cx="8741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3C1245-E460-4C59-8BC7-AC9067EFB96F}" type="slidenum">
              <a:rPr lang="en-US" altLang="en-US"/>
              <a:pPr/>
              <a:t>‹#›</a:t>
            </a:fld>
            <a:endParaRPr lang="en-US" altLang="en-US" dirty="0"/>
          </a:p>
        </p:txBody>
      </p:sp>
      <p:pic>
        <p:nvPicPr>
          <p:cNvPr id="8" name="Picture 10" descr="Corrections-rgb"/>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36001" y="6245225"/>
            <a:ext cx="2478617" cy="41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3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1" fontAlgn="base" hangingPunct="1">
        <a:spcBef>
          <a:spcPct val="0"/>
        </a:spcBef>
        <a:spcAft>
          <a:spcPct val="0"/>
        </a:spcAft>
        <a:defRPr sz="4400" b="1">
          <a:solidFill>
            <a:schemeClr val="bg1"/>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latin typeface="Times New Roman" panose="02020603050405020304" pitchFamily="18" charset="0"/>
                <a:cs typeface="Times New Roman" panose="02020603050405020304" pitchFamily="18" charset="0"/>
              </a:rPr>
              <a:t>Pennsylvania Prison Chaplains Association</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1</a:t>
            </a:fld>
            <a:endParaRPr lang="en-US" dirty="0">
              <a:solidFill>
                <a:srgbClr val="000000"/>
              </a:solidFill>
              <a:latin typeface="Arial" panose="020B0604020202020204" pitchFamily="34" charset="0"/>
            </a:endParaRPr>
          </a:p>
        </p:txBody>
      </p:sp>
      <p:sp>
        <p:nvSpPr>
          <p:cNvPr id="4" name="Content Placeholder 3">
            <a:extLst>
              <a:ext uri="{FF2B5EF4-FFF2-40B4-BE49-F238E27FC236}">
                <a16:creationId xmlns:a16="http://schemas.microsoft.com/office/drawing/2014/main" id="{64A9537F-0E0C-4D7A-8D38-995E207AB12B}"/>
              </a:ext>
            </a:extLst>
          </p:cNvPr>
          <p:cNvSpPr>
            <a:spLocks noGrp="1"/>
          </p:cNvSpPr>
          <p:nvPr>
            <p:ph idx="1"/>
          </p:nvPr>
        </p:nvSpPr>
        <p:spPr/>
        <p:txBody>
          <a:bodyPr/>
          <a:lstStyle/>
          <a:p>
            <a:pPr marL="0" indent="0" algn="ctr">
              <a:buNone/>
            </a:pPr>
            <a:r>
              <a:rPr lang="en-US" b="1" dirty="0">
                <a:latin typeface="Times New Roman" panose="02020603050405020304" pitchFamily="18" charset="0"/>
                <a:cs typeface="Times New Roman" panose="02020603050405020304" pitchFamily="18" charset="0"/>
              </a:rPr>
              <a:t>Pennsylvania Prison Chaplains Association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2019 Annual Conference </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The Intersections of Chaplaincy and Mental Health: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Suicide Prevention within an Incarcerated Setting</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Dr. Lucas D. Malishchak, DBA</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Director of the Psychology Office</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Pennsylvania Department of Corrections</a:t>
            </a:r>
            <a:br>
              <a:rPr lang="en-US" b="1" dirty="0"/>
            </a:br>
            <a:br>
              <a:rPr lang="en-US" b="1" dirty="0"/>
            </a:br>
            <a:endParaRPr lang="en-US" b="1" dirty="0"/>
          </a:p>
        </p:txBody>
      </p:sp>
    </p:spTree>
    <p:extLst>
      <p:ext uri="{BB962C8B-B14F-4D97-AF65-F5344CB8AC3E}">
        <p14:creationId xmlns:p14="http://schemas.microsoft.com/office/powerpoint/2010/main" val="18852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z="4000" dirty="0"/>
              <a:t>“False Deniers”</a:t>
            </a:r>
          </a:p>
        </p:txBody>
      </p:sp>
      <p:sp>
        <p:nvSpPr>
          <p:cNvPr id="29699" name="Rectangle 3"/>
          <p:cNvSpPr>
            <a:spLocks noGrp="1" noChangeArrowheads="1"/>
          </p:cNvSpPr>
          <p:nvPr>
            <p:ph type="body" idx="4294967295"/>
          </p:nvPr>
        </p:nvSpPr>
        <p:spPr>
          <a:xfrm>
            <a:off x="1981200" y="1293812"/>
            <a:ext cx="8305800" cy="2287588"/>
          </a:xfrm>
        </p:spPr>
        <p:txBody>
          <a:bodyPr/>
          <a:lstStyle/>
          <a:p>
            <a:pPr>
              <a:lnSpc>
                <a:spcPct val="150000"/>
              </a:lnSpc>
              <a:spcAft>
                <a:spcPts val="600"/>
              </a:spcAft>
            </a:pPr>
            <a:r>
              <a:rPr lang="en-US" sz="2400" b="1" u="sng" dirty="0"/>
              <a:t>Communication</a:t>
            </a:r>
            <a:r>
              <a:rPr lang="en-US" sz="2400" b="1" dirty="0"/>
              <a:t> between staff and the potentially suicidal individual can be difficult. One example of how this process can be difficult is seen with </a:t>
            </a:r>
            <a:r>
              <a:rPr lang="en-US" sz="2400" b="1" i="1" u="sng" dirty="0"/>
              <a:t>false deniers. </a:t>
            </a:r>
          </a:p>
          <a:p>
            <a:pPr marL="0" indent="0">
              <a:lnSpc>
                <a:spcPct val="150000"/>
              </a:lnSpc>
              <a:spcAft>
                <a:spcPts val="600"/>
              </a:spcAft>
              <a:buNone/>
            </a:pPr>
            <a:endParaRPr lang="en-US" sz="2400" b="1" i="1" u="sng" dirty="0"/>
          </a:p>
          <a:p>
            <a:pPr marL="0" indent="0" algn="ctr">
              <a:lnSpc>
                <a:spcPct val="150000"/>
              </a:lnSpc>
              <a:spcAft>
                <a:spcPts val="600"/>
              </a:spcAft>
              <a:buNone/>
            </a:pPr>
            <a:r>
              <a:rPr lang="en-US" sz="2400" b="1" dirty="0"/>
              <a:t>*SCENARIO*</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10</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26419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z="4000" dirty="0"/>
              <a:t>“False Deniers”</a:t>
            </a:r>
          </a:p>
        </p:txBody>
      </p:sp>
      <p:sp>
        <p:nvSpPr>
          <p:cNvPr id="29699" name="Rectangle 3"/>
          <p:cNvSpPr>
            <a:spLocks noGrp="1" noChangeArrowheads="1"/>
          </p:cNvSpPr>
          <p:nvPr>
            <p:ph type="body" idx="4294967295"/>
          </p:nvPr>
        </p:nvSpPr>
        <p:spPr>
          <a:xfrm>
            <a:off x="609600" y="1178168"/>
            <a:ext cx="10972800" cy="5205047"/>
          </a:xfrm>
        </p:spPr>
        <p:txBody>
          <a:bodyPr/>
          <a:lstStyle/>
          <a:p>
            <a:pPr marL="192777" lvl="0" indent="-192777" fontAlgn="auto">
              <a:lnSpc>
                <a:spcPct val="80000"/>
              </a:lnSpc>
              <a:spcBef>
                <a:spcPts val="0"/>
              </a:spcBef>
              <a:spcAft>
                <a:spcPts val="0"/>
              </a:spcAft>
              <a:buNone/>
            </a:pPr>
            <a:r>
              <a:rPr lang="en-US" sz="2400" kern="1200" dirty="0">
                <a:solidFill>
                  <a:prstClr val="black"/>
                </a:solidFill>
                <a:latin typeface="Times New Roman" panose="02020603050405020304" pitchFamily="18" charset="0"/>
                <a:cs typeface="Times New Roman" panose="02020603050405020304" pitchFamily="18" charset="0"/>
              </a:rPr>
              <a:t>Upon finishing your service on Sunday morning, inmate Roberts approaches you in the vestibule of the Chapel. You ask Roberts if everything is ok and Roberts responded that he found out late last week that his grandmother passed away. In speaking to Roberts, you notice that he is somewhat sad, but indicates that his grandmother was almost 80 years old, so her passing was expected. As the conversation continues, you realize that you haven’t seen Mr. Roberts at service in the past several weeks, which is unusual for him as he is quite committed to his faith.  Also, given your collaboration with other disciplines in the prison and your familiarity with Mr. Roberts’ life, you realize that he also hasn’t been to work in the Employee Dining Hall for the past few days. Upon recalling these factors, you ask to speak to Mr. Roberts in the privacy of your office. During the conversation in your office, Mr. Roberts indicates that he is expected to be paroled in the next few months, but was uncertain about his living situation in the community because of his grandmother’s passing. As the conversation progresses, you ask Mr. Roberts if he is having any thoughts about hurting or killing himself. Mr. Roberts states that, really, he is fine and he would never hurt himself because he has older kids that live in the Carolinas.</a:t>
            </a:r>
          </a:p>
          <a:p>
            <a:pPr marL="0" indent="0">
              <a:lnSpc>
                <a:spcPct val="150000"/>
              </a:lnSpc>
              <a:spcAft>
                <a:spcPts val="600"/>
              </a:spcAft>
              <a:buNone/>
            </a:pPr>
            <a:endParaRPr lang="en-US" sz="2400" b="1" i="1" u="sng"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11</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63884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z="4000" dirty="0"/>
              <a:t>“False Deniers”</a:t>
            </a:r>
          </a:p>
        </p:txBody>
      </p:sp>
      <p:sp>
        <p:nvSpPr>
          <p:cNvPr id="29699" name="Rectangle 3"/>
          <p:cNvSpPr>
            <a:spLocks noGrp="1" noChangeArrowheads="1"/>
          </p:cNvSpPr>
          <p:nvPr>
            <p:ph type="body" idx="4294967295"/>
          </p:nvPr>
        </p:nvSpPr>
        <p:spPr>
          <a:xfrm>
            <a:off x="609600" y="1178168"/>
            <a:ext cx="10972800" cy="5205047"/>
          </a:xfrm>
        </p:spPr>
        <p:txBody>
          <a:bodyPr/>
          <a:lstStyle/>
          <a:p>
            <a:pPr marL="192777" indent="-192777">
              <a:lnSpc>
                <a:spcPct val="80000"/>
              </a:lnSpc>
            </a:pPr>
            <a:r>
              <a:rPr lang="en-US" dirty="0">
                <a:latin typeface="Times New Roman" panose="02020603050405020304" pitchFamily="18" charset="0"/>
                <a:cs typeface="Times New Roman" panose="02020603050405020304" pitchFamily="18" charset="0"/>
              </a:rPr>
              <a:t>What do you do?</a:t>
            </a:r>
          </a:p>
          <a:p>
            <a:pPr marL="192777" indent="-192777">
              <a:lnSpc>
                <a:spcPct val="80000"/>
              </a:lnSpc>
            </a:pPr>
            <a:endParaRPr lang="en-US" dirty="0">
              <a:latin typeface="Times New Roman" panose="02020603050405020304" pitchFamily="18" charset="0"/>
              <a:cs typeface="Times New Roman" panose="02020603050405020304" pitchFamily="18" charset="0"/>
            </a:endParaRPr>
          </a:p>
          <a:p>
            <a:pPr marL="192777" indent="-192777">
              <a:lnSpc>
                <a:spcPct val="80000"/>
              </a:lnSpc>
            </a:pPr>
            <a:r>
              <a:rPr lang="en-US" dirty="0">
                <a:latin typeface="Times New Roman" panose="02020603050405020304" pitchFamily="18" charset="0"/>
                <a:cs typeface="Times New Roman" panose="02020603050405020304" pitchFamily="18" charset="0"/>
              </a:rPr>
              <a:t>Refer to Psychology staff for an assessment. It appears quite possible that inmate Roberts is a “false denier” and may actually be having suicidal thoughts or plans despite stating the contrary to the Chaplain. </a:t>
            </a:r>
          </a:p>
          <a:p>
            <a:pPr marL="192777" indent="-192777">
              <a:lnSpc>
                <a:spcPct val="80000"/>
              </a:lnSpc>
            </a:pPr>
            <a:endParaRPr lang="en-US" dirty="0">
              <a:latin typeface="Times New Roman" panose="02020603050405020304" pitchFamily="18" charset="0"/>
              <a:cs typeface="Times New Roman" panose="02020603050405020304" pitchFamily="18" charset="0"/>
            </a:endParaRPr>
          </a:p>
          <a:p>
            <a:pPr marL="192777" indent="-192777">
              <a:lnSpc>
                <a:spcPct val="80000"/>
              </a:lnSpc>
            </a:pPr>
            <a:r>
              <a:rPr lang="en-US" dirty="0">
                <a:latin typeface="Times New Roman" panose="02020603050405020304" pitchFamily="18" charset="0"/>
                <a:cs typeface="Times New Roman" panose="02020603050405020304" pitchFamily="18" charset="0"/>
              </a:rPr>
              <a:t>The take home message: </a:t>
            </a:r>
            <a:r>
              <a:rPr lang="en-US" b="1" dirty="0">
                <a:latin typeface="Times New Roman" panose="02020603050405020304" pitchFamily="18" charset="0"/>
                <a:cs typeface="Times New Roman" panose="02020603050405020304" pitchFamily="18" charset="0"/>
              </a:rPr>
              <a:t>there is more to risk assessment than simply relying on the individual’s input.</a:t>
            </a:r>
          </a:p>
          <a:p>
            <a:pPr marL="0" indent="0">
              <a:lnSpc>
                <a:spcPct val="150000"/>
              </a:lnSpc>
              <a:spcAft>
                <a:spcPts val="600"/>
              </a:spcAft>
              <a:buNone/>
            </a:pPr>
            <a:endParaRPr lang="en-US" sz="2400" b="1" i="1" u="sng"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12</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72048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How do CHAPLAINS Assess for Suicide Risk?</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13</a:t>
            </a:fld>
            <a:endParaRPr lang="en-US" dirty="0">
              <a:solidFill>
                <a:srgbClr val="000000"/>
              </a:solidFill>
              <a:latin typeface="Arial" panose="020B0604020202020204" pitchFamily="34" charset="0"/>
            </a:endParaRPr>
          </a:p>
        </p:txBody>
      </p:sp>
      <p:sp>
        <p:nvSpPr>
          <p:cNvPr id="2" name="Content Placeholder 1">
            <a:extLst>
              <a:ext uri="{FF2B5EF4-FFF2-40B4-BE49-F238E27FC236}">
                <a16:creationId xmlns:a16="http://schemas.microsoft.com/office/drawing/2014/main" id="{6B5C8D50-17CD-42AB-A923-9BCCF835448F}"/>
              </a:ext>
            </a:extLst>
          </p:cNvPr>
          <p:cNvSpPr>
            <a:spLocks noGrp="1"/>
          </p:cNvSpPr>
          <p:nvPr>
            <p:ph idx="1"/>
          </p:nvPr>
        </p:nvSpPr>
        <p:spPr/>
        <p:txBody>
          <a:bodyPr/>
          <a:lstStyle/>
          <a:p>
            <a:pPr marL="0" indent="0">
              <a:buNone/>
            </a:pPr>
            <a:br>
              <a:rPr lang="en-US" dirty="0"/>
            </a:br>
            <a:r>
              <a:rPr lang="en-US" dirty="0"/>
              <a:t> </a:t>
            </a:r>
            <a:br>
              <a:rPr lang="en-US" dirty="0"/>
            </a:br>
            <a:endParaRPr lang="en-US" dirty="0"/>
          </a:p>
        </p:txBody>
      </p:sp>
      <p:pic>
        <p:nvPicPr>
          <p:cNvPr id="3" name="Picture 2">
            <a:extLst>
              <a:ext uri="{FF2B5EF4-FFF2-40B4-BE49-F238E27FC236}">
                <a16:creationId xmlns:a16="http://schemas.microsoft.com/office/drawing/2014/main" id="{A4B53C2E-5D8F-4B60-8F5B-F2F5866A579A}"/>
              </a:ext>
            </a:extLst>
          </p:cNvPr>
          <p:cNvPicPr>
            <a:picLocks noChangeAspect="1"/>
          </p:cNvPicPr>
          <p:nvPr/>
        </p:nvPicPr>
        <p:blipFill rotWithShape="1">
          <a:blip r:embed="rId3"/>
          <a:srcRect l="24652" t="27500" r="54861" b="41111"/>
          <a:stretch/>
        </p:blipFill>
        <p:spPr>
          <a:xfrm>
            <a:off x="3200400" y="1404555"/>
            <a:ext cx="5303520" cy="5078795"/>
          </a:xfrm>
          <a:prstGeom prst="rect">
            <a:avLst/>
          </a:prstGeom>
        </p:spPr>
      </p:pic>
    </p:spTree>
    <p:extLst>
      <p:ext uri="{BB962C8B-B14F-4D97-AF65-F5344CB8AC3E}">
        <p14:creationId xmlns:p14="http://schemas.microsoft.com/office/powerpoint/2010/main" val="107624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2400" dirty="0"/>
              <a:t>Chronic Risk Factors (historic and demographic) </a:t>
            </a:r>
            <a:br>
              <a:rPr lang="en-US" sz="2400" dirty="0"/>
            </a:br>
            <a:r>
              <a:rPr lang="en-US" sz="2400" dirty="0"/>
              <a:t>that increase Suicide Risk </a:t>
            </a:r>
          </a:p>
        </p:txBody>
      </p:sp>
      <p:sp>
        <p:nvSpPr>
          <p:cNvPr id="28675" name="Rectangle 3"/>
          <p:cNvSpPr>
            <a:spLocks noGrp="1" noChangeArrowheads="1"/>
          </p:cNvSpPr>
          <p:nvPr>
            <p:ph type="body" idx="4294967295"/>
          </p:nvPr>
        </p:nvSpPr>
        <p:spPr>
          <a:xfrm>
            <a:off x="1981200" y="838199"/>
            <a:ext cx="8229600" cy="838200"/>
          </a:xfrm>
        </p:spPr>
        <p:txBody>
          <a:bodyPr/>
          <a:lstStyle/>
          <a:p>
            <a:pPr marL="0" indent="0">
              <a:lnSpc>
                <a:spcPct val="150000"/>
              </a:lnSpc>
              <a:spcAft>
                <a:spcPts val="600"/>
              </a:spcAft>
              <a:buNone/>
            </a:pPr>
            <a:endParaRPr lang="en-US" sz="1400" b="1" dirty="0"/>
          </a:p>
          <a:p>
            <a:pPr marL="0" indent="0" algn="ctr">
              <a:lnSpc>
                <a:spcPct val="150000"/>
              </a:lnSpc>
              <a:spcAft>
                <a:spcPts val="600"/>
              </a:spcAft>
              <a:buNone/>
            </a:pPr>
            <a:r>
              <a:rPr lang="en-US" sz="2400" b="1" dirty="0"/>
              <a:t>Chronic Risk Factors (historic and demographic)</a:t>
            </a:r>
            <a:br>
              <a:rPr lang="en-US" sz="2400" b="1" dirty="0"/>
            </a:br>
            <a:r>
              <a:rPr lang="en-US" sz="2400" b="1" dirty="0"/>
              <a:t>include but not limited to:</a:t>
            </a:r>
            <a:br>
              <a:rPr lang="en-US" sz="2400" b="1" dirty="0"/>
            </a:br>
            <a:endParaRPr lang="en-US" sz="2400" b="1" dirty="0"/>
          </a:p>
          <a:p>
            <a:pPr marL="0" indent="0">
              <a:lnSpc>
                <a:spcPct val="150000"/>
              </a:lnSpc>
              <a:spcAft>
                <a:spcPts val="600"/>
              </a:spcAft>
              <a:buNone/>
            </a:pPr>
            <a:r>
              <a:rPr lang="en-US" sz="1400" b="1" dirty="0"/>
              <a:t>Family History of Suicide				 History of poor impulse control</a:t>
            </a:r>
            <a:br>
              <a:rPr lang="en-US" sz="1400" b="1" dirty="0"/>
            </a:br>
            <a:r>
              <a:rPr lang="en-US" sz="1400" b="1" dirty="0"/>
              <a:t>History of emotional, physical, or sexual abuse		 Perception of loss of social support</a:t>
            </a:r>
            <a:br>
              <a:rPr lang="en-US" sz="1400" b="1" dirty="0"/>
            </a:br>
            <a:r>
              <a:rPr lang="en-US" sz="1400" b="1" dirty="0"/>
              <a:t>History of major depressive disorder			 First prison term</a:t>
            </a:r>
            <a:br>
              <a:rPr lang="en-US" sz="1400" b="1" dirty="0"/>
            </a:br>
            <a:r>
              <a:rPr lang="en-US" sz="1400" b="1" dirty="0"/>
              <a:t>History of psychotic disorder			 Long or Life sentence</a:t>
            </a:r>
            <a:br>
              <a:rPr lang="en-US" sz="1400" b="1" dirty="0"/>
            </a:br>
            <a:r>
              <a:rPr lang="en-US" sz="1400" b="1" dirty="0"/>
              <a:t>Chronic pain problem				 Sex Offender</a:t>
            </a:r>
            <a:br>
              <a:rPr lang="en-US" sz="1400" b="1" dirty="0"/>
            </a:br>
            <a:r>
              <a:rPr lang="en-US" sz="1400" b="1" dirty="0"/>
              <a:t>Chronic medical illness				 Caucasian/White Ethnicity</a:t>
            </a:r>
            <a:br>
              <a:rPr lang="en-US" sz="1400" b="1" dirty="0"/>
            </a:br>
            <a:r>
              <a:rPr lang="en-US" sz="1400" b="1" dirty="0"/>
              <a:t>History of substance abuse			 Older than 35 years of age</a:t>
            </a:r>
            <a:br>
              <a:rPr lang="en-US" sz="1400" b="1" dirty="0"/>
            </a:br>
            <a:r>
              <a:rPr lang="en-US" sz="1400" b="1" dirty="0"/>
              <a:t>History of violence (including index offense)		 Male</a:t>
            </a:r>
            <a:br>
              <a:rPr lang="en-US" sz="1400" b="1" dirty="0"/>
            </a:br>
            <a:r>
              <a:rPr lang="en-US" sz="1400" b="1" dirty="0"/>
              <a:t>History of Suicide Attempts</a:t>
            </a: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endParaRPr lang="en-US" sz="1400" b="1"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14</a:t>
            </a:fld>
            <a:endParaRPr lang="en-US"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F2F57A60-844F-43C6-BBD7-B72995605D89}"/>
              </a:ext>
            </a:extLst>
          </p:cNvPr>
          <p:cNvPicPr>
            <a:picLocks noChangeAspect="1"/>
          </p:cNvPicPr>
          <p:nvPr/>
        </p:nvPicPr>
        <p:blipFill rotWithShape="1">
          <a:blip r:embed="rId3"/>
          <a:srcRect l="29340" t="26389" r="51389" b="29722"/>
          <a:stretch/>
        </p:blipFill>
        <p:spPr>
          <a:xfrm>
            <a:off x="9677400" y="2571750"/>
            <a:ext cx="1738704" cy="2474912"/>
          </a:xfrm>
          <a:prstGeom prst="rect">
            <a:avLst/>
          </a:prstGeom>
        </p:spPr>
      </p:pic>
      <p:pic>
        <p:nvPicPr>
          <p:cNvPr id="7" name="Picture 6">
            <a:extLst>
              <a:ext uri="{FF2B5EF4-FFF2-40B4-BE49-F238E27FC236}">
                <a16:creationId xmlns:a16="http://schemas.microsoft.com/office/drawing/2014/main" id="{6466B4D0-EF55-4201-B50D-B88448DCE62A}"/>
              </a:ext>
            </a:extLst>
          </p:cNvPr>
          <p:cNvPicPr>
            <a:picLocks noChangeAspect="1"/>
          </p:cNvPicPr>
          <p:nvPr/>
        </p:nvPicPr>
        <p:blipFill rotWithShape="1">
          <a:blip r:embed="rId3"/>
          <a:srcRect l="29340" t="26389" r="51389" b="29722"/>
          <a:stretch/>
        </p:blipFill>
        <p:spPr>
          <a:xfrm>
            <a:off x="242496" y="2571750"/>
            <a:ext cx="1738704" cy="2474912"/>
          </a:xfrm>
          <a:prstGeom prst="rect">
            <a:avLst/>
          </a:prstGeom>
        </p:spPr>
      </p:pic>
    </p:spTree>
    <p:extLst>
      <p:ext uri="{BB962C8B-B14F-4D97-AF65-F5344CB8AC3E}">
        <p14:creationId xmlns:p14="http://schemas.microsoft.com/office/powerpoint/2010/main" val="2605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2400" dirty="0"/>
              <a:t>Acute Risk Factors (Within 3 Months) </a:t>
            </a:r>
            <a:br>
              <a:rPr lang="en-US" sz="2400" dirty="0"/>
            </a:br>
            <a:r>
              <a:rPr lang="en-US" sz="2400" dirty="0"/>
              <a:t>that increase Suicide Risk </a:t>
            </a:r>
          </a:p>
        </p:txBody>
      </p:sp>
      <p:sp>
        <p:nvSpPr>
          <p:cNvPr id="28675" name="Rectangle 3"/>
          <p:cNvSpPr>
            <a:spLocks noGrp="1" noChangeArrowheads="1"/>
          </p:cNvSpPr>
          <p:nvPr>
            <p:ph type="body" idx="4294967295"/>
          </p:nvPr>
        </p:nvSpPr>
        <p:spPr>
          <a:xfrm>
            <a:off x="1922605" y="609600"/>
            <a:ext cx="8346790" cy="5179220"/>
          </a:xfrm>
        </p:spPr>
        <p:txBody>
          <a:bodyPr/>
          <a:lstStyle/>
          <a:p>
            <a:pPr marL="0" indent="0">
              <a:lnSpc>
                <a:spcPct val="150000"/>
              </a:lnSpc>
              <a:spcAft>
                <a:spcPts val="600"/>
              </a:spcAft>
              <a:buNone/>
            </a:pPr>
            <a:endParaRPr lang="en-US" sz="1400" b="1" dirty="0"/>
          </a:p>
          <a:p>
            <a:pPr marL="0" indent="0" algn="ctr">
              <a:lnSpc>
                <a:spcPct val="150000"/>
              </a:lnSpc>
              <a:spcAft>
                <a:spcPts val="600"/>
              </a:spcAft>
              <a:buNone/>
            </a:pPr>
            <a:r>
              <a:rPr lang="en-US" sz="2400" b="1" dirty="0"/>
              <a:t>Acute Risk Factors (Within 3 Months)</a:t>
            </a:r>
            <a:br>
              <a:rPr lang="en-US" sz="2400" b="1" dirty="0"/>
            </a:br>
            <a:r>
              <a:rPr lang="en-US" sz="2400" b="1" dirty="0"/>
              <a:t>include but not limited to:</a:t>
            </a:r>
            <a:br>
              <a:rPr lang="en-US" sz="2400" b="1" dirty="0"/>
            </a:br>
            <a:endParaRPr lang="en-US" sz="2400" b="1" dirty="0"/>
          </a:p>
          <a:p>
            <a:pPr marL="0" indent="0">
              <a:spcAft>
                <a:spcPts val="600"/>
              </a:spcAft>
              <a:buNone/>
            </a:pPr>
            <a:r>
              <a:rPr lang="en-US" sz="1800" b="1" dirty="0"/>
              <a:t>Suicidal Ideation (including passive ideation)	Early in Prison term</a:t>
            </a:r>
            <a:br>
              <a:rPr lang="en-US" sz="1800" b="1" dirty="0"/>
            </a:br>
            <a:r>
              <a:rPr lang="en-US" sz="1800" b="1" dirty="0"/>
              <a:t>Recent serious suicide attempt		Recent change in housing (e.g., RHU)</a:t>
            </a:r>
            <a:br>
              <a:rPr lang="en-US" sz="1800" b="1" dirty="0"/>
            </a:br>
            <a:r>
              <a:rPr lang="en-US" sz="1800" b="1" dirty="0"/>
              <a:t>Current/recent depressive episode		Safety Concerns (e.g., gang dropout)</a:t>
            </a:r>
            <a:br>
              <a:rPr lang="en-US" sz="1800" b="1" dirty="0"/>
            </a:br>
            <a:r>
              <a:rPr lang="en-US" sz="1800" b="1" dirty="0"/>
              <a:t>Current/recent psychotic symptoms		Agitated or angry	</a:t>
            </a:r>
            <a:br>
              <a:rPr lang="en-US" sz="1800" b="1" dirty="0"/>
            </a:br>
            <a:r>
              <a:rPr lang="en-US" sz="1800" b="1" dirty="0"/>
              <a:t>Current/recent anxiety or panic symptoms 	Disturbance of mood/lability</a:t>
            </a:r>
            <a:br>
              <a:rPr lang="en-US" sz="1800" b="1" dirty="0"/>
            </a:br>
            <a:r>
              <a:rPr lang="en-US" sz="1800" b="1" dirty="0"/>
              <a:t>current/recent substance abuse/intoxication	Recent negative staff interactions</a:t>
            </a:r>
            <a:br>
              <a:rPr lang="en-US" sz="1800" b="1" dirty="0"/>
            </a:br>
            <a:r>
              <a:rPr lang="en-US" sz="1800" b="1" dirty="0"/>
              <a:t>Hopelessness/helplessness			Evidence of medication hoarding</a:t>
            </a:r>
            <a:br>
              <a:rPr lang="en-US" sz="1800" b="1" dirty="0"/>
            </a:br>
            <a:r>
              <a:rPr lang="en-US" sz="1800" b="1" dirty="0"/>
              <a:t>Increasing interpersonal isolation		Recent misconduct</a:t>
            </a:r>
            <a:br>
              <a:rPr lang="en-US" sz="1800" b="1" dirty="0"/>
            </a:br>
            <a:r>
              <a:rPr lang="en-US" sz="1800" b="1" dirty="0"/>
              <a:t>Current/recent violent behavior		Recent serious medical diagnosis</a:t>
            </a:r>
            <a:br>
              <a:rPr lang="en-US" sz="1800" b="1" dirty="0"/>
            </a:br>
            <a:r>
              <a:rPr lang="en-US" sz="1800" b="1" dirty="0"/>
              <a:t>Recent bad news, loss, or anniversary date 	</a:t>
            </a:r>
            <a:br>
              <a:rPr lang="en-US" sz="1800" b="1" dirty="0"/>
            </a:br>
            <a:r>
              <a:rPr lang="en-US" sz="1800" b="1" dirty="0"/>
              <a:t>Recent trauma (including sexual trauma)	</a:t>
            </a:r>
            <a:br>
              <a:rPr lang="en-US" sz="1800" b="1" dirty="0"/>
            </a:br>
            <a:br>
              <a:rPr lang="en-US" sz="1800" dirty="0"/>
            </a:br>
            <a:br>
              <a:rPr lang="en-US" sz="1800" dirty="0"/>
            </a:br>
            <a:br>
              <a:rPr lang="en-US" sz="2400" b="1" dirty="0"/>
            </a:br>
            <a:endParaRPr lang="en-US" sz="2400" b="1" dirty="0"/>
          </a:p>
          <a:p>
            <a:pPr marL="0" indent="0">
              <a:lnSpc>
                <a:spcPct val="150000"/>
              </a:lnSpc>
              <a:spcAft>
                <a:spcPts val="600"/>
              </a:spcAft>
              <a:buNone/>
            </a:pP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endParaRPr lang="en-US" sz="1400" b="1"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15</a:t>
            </a:fld>
            <a:endParaRPr lang="en-US" dirty="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3820241D-1A0C-467B-9E78-45379FDD8AA2}"/>
              </a:ext>
            </a:extLst>
          </p:cNvPr>
          <p:cNvPicPr>
            <a:picLocks noChangeAspect="1"/>
          </p:cNvPicPr>
          <p:nvPr/>
        </p:nvPicPr>
        <p:blipFill rotWithShape="1">
          <a:blip r:embed="rId3"/>
          <a:srcRect l="29340" t="26389" r="51389" b="29722"/>
          <a:stretch/>
        </p:blipFill>
        <p:spPr>
          <a:xfrm>
            <a:off x="10269395" y="2514600"/>
            <a:ext cx="1819003" cy="2589212"/>
          </a:xfrm>
          <a:prstGeom prst="rect">
            <a:avLst/>
          </a:prstGeom>
        </p:spPr>
      </p:pic>
      <p:pic>
        <p:nvPicPr>
          <p:cNvPr id="6" name="Picture 5">
            <a:extLst>
              <a:ext uri="{FF2B5EF4-FFF2-40B4-BE49-F238E27FC236}">
                <a16:creationId xmlns:a16="http://schemas.microsoft.com/office/drawing/2014/main" id="{0CE6B1A3-20EB-458B-9710-438941DC2E6F}"/>
              </a:ext>
            </a:extLst>
          </p:cNvPr>
          <p:cNvPicPr>
            <a:picLocks noChangeAspect="1"/>
          </p:cNvPicPr>
          <p:nvPr/>
        </p:nvPicPr>
        <p:blipFill rotWithShape="1">
          <a:blip r:embed="rId3"/>
          <a:srcRect l="29340" t="26389" r="51389" b="29722"/>
          <a:stretch/>
        </p:blipFill>
        <p:spPr>
          <a:xfrm>
            <a:off x="102486" y="2705100"/>
            <a:ext cx="1820119" cy="2590800"/>
          </a:xfrm>
          <a:prstGeom prst="rect">
            <a:avLst/>
          </a:prstGeom>
        </p:spPr>
      </p:pic>
    </p:spTree>
    <p:extLst>
      <p:ext uri="{BB962C8B-B14F-4D97-AF65-F5344CB8AC3E}">
        <p14:creationId xmlns:p14="http://schemas.microsoft.com/office/powerpoint/2010/main" val="147405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2800" dirty="0"/>
              <a:t>Protective Factors</a:t>
            </a:r>
          </a:p>
        </p:txBody>
      </p:sp>
      <p:sp>
        <p:nvSpPr>
          <p:cNvPr id="28675" name="Rectangle 3"/>
          <p:cNvSpPr>
            <a:spLocks noGrp="1" noChangeArrowheads="1"/>
          </p:cNvSpPr>
          <p:nvPr>
            <p:ph type="body" idx="4294967295"/>
          </p:nvPr>
        </p:nvSpPr>
        <p:spPr>
          <a:xfrm>
            <a:off x="1723302" y="495299"/>
            <a:ext cx="10106748" cy="5179220"/>
          </a:xfrm>
        </p:spPr>
        <p:txBody>
          <a:bodyPr/>
          <a:lstStyle/>
          <a:p>
            <a:pPr marL="0" indent="0">
              <a:lnSpc>
                <a:spcPct val="150000"/>
              </a:lnSpc>
              <a:spcAft>
                <a:spcPts val="600"/>
              </a:spcAft>
              <a:buNone/>
            </a:pPr>
            <a:endParaRPr lang="en-US" sz="1400" b="1" dirty="0"/>
          </a:p>
          <a:p>
            <a:pPr marL="0" indent="0" algn="ctr">
              <a:lnSpc>
                <a:spcPct val="150000"/>
              </a:lnSpc>
              <a:spcAft>
                <a:spcPts val="600"/>
              </a:spcAft>
              <a:buNone/>
            </a:pPr>
            <a:r>
              <a:rPr lang="en-US" sz="1800" b="1" dirty="0"/>
              <a:t>Include but not limited to:</a:t>
            </a:r>
          </a:p>
          <a:p>
            <a:pPr marL="0" indent="0">
              <a:lnSpc>
                <a:spcPct val="150000"/>
              </a:lnSpc>
              <a:spcAft>
                <a:spcPts val="600"/>
              </a:spcAft>
              <a:buNone/>
            </a:pPr>
            <a:r>
              <a:rPr lang="en-US" sz="1800" b="1" dirty="0"/>
              <a:t>Family Support (e.g., visiting, correspondence)	Active and motivated in psych treatment</a:t>
            </a:r>
            <a:br>
              <a:rPr lang="en-US" sz="1800" b="1" dirty="0"/>
            </a:br>
            <a:r>
              <a:rPr lang="en-US" sz="1800" b="1" dirty="0"/>
              <a:t>Religious/spiritual/cultural beliefs		Sense of optimism; self efficacy</a:t>
            </a:r>
            <a:br>
              <a:rPr lang="en-US" sz="1800" b="1" dirty="0"/>
            </a:br>
            <a:r>
              <a:rPr lang="en-US" sz="1800" b="1" dirty="0"/>
              <a:t>Interpersonal social support			 Job or School Assignment</a:t>
            </a:r>
            <a:br>
              <a:rPr lang="en-US" sz="1800" b="1" dirty="0"/>
            </a:br>
            <a:r>
              <a:rPr lang="en-US" sz="1800" b="1" dirty="0"/>
              <a:t>Future orientation/plans for future		 Insight into problems</a:t>
            </a:r>
            <a:br>
              <a:rPr lang="en-US" sz="1800" b="1" dirty="0"/>
            </a:br>
            <a:r>
              <a:rPr lang="en-US" sz="1800" b="1" dirty="0"/>
              <a:t>Exercises regularly				 Spousal support</a:t>
            </a:r>
            <a:br>
              <a:rPr lang="en-US" sz="1800" b="1" dirty="0"/>
            </a:br>
            <a:r>
              <a:rPr lang="en-US" sz="1800" b="1" dirty="0"/>
              <a:t>Children at home 				 Positive coping skills and conflict resolution skills 			</a:t>
            </a:r>
            <a:br>
              <a:rPr lang="en-US" sz="1800" b="1" dirty="0"/>
            </a:br>
            <a:br>
              <a:rPr lang="en-US" sz="1800" b="1" dirty="0"/>
            </a:br>
            <a:br>
              <a:rPr lang="en-US" sz="1800" b="1" dirty="0"/>
            </a:br>
            <a:br>
              <a:rPr lang="en-US" sz="1800" b="1" dirty="0"/>
            </a:br>
            <a:br>
              <a:rPr lang="en-US" sz="1800" b="1" dirty="0"/>
            </a:br>
            <a:br>
              <a:rPr lang="en-US" sz="2400" b="1" dirty="0"/>
            </a:br>
            <a:endParaRPr lang="en-US" sz="2400" b="1" dirty="0"/>
          </a:p>
          <a:p>
            <a:pPr marL="0" indent="0">
              <a:spcAft>
                <a:spcPts val="600"/>
              </a:spcAft>
              <a:buNone/>
            </a:pPr>
            <a:br>
              <a:rPr lang="en-US" sz="1800" dirty="0"/>
            </a:br>
            <a:br>
              <a:rPr lang="en-US" sz="1800" dirty="0"/>
            </a:br>
            <a:br>
              <a:rPr lang="en-US" sz="2400" b="1" dirty="0"/>
            </a:br>
            <a:endParaRPr lang="en-US" sz="2400" b="1" dirty="0"/>
          </a:p>
          <a:p>
            <a:pPr marL="0" indent="0">
              <a:lnSpc>
                <a:spcPct val="150000"/>
              </a:lnSpc>
              <a:spcAft>
                <a:spcPts val="600"/>
              </a:spcAft>
              <a:buNone/>
            </a:pP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endParaRPr lang="en-US" sz="1400" b="1"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16</a:t>
            </a:fld>
            <a:endParaRPr lang="en-US" dirty="0">
              <a:solidFill>
                <a:srgbClr val="000000"/>
              </a:solidFill>
              <a:latin typeface="Arial" panose="020B0604020202020204" pitchFamily="34" charset="0"/>
            </a:endParaRPr>
          </a:p>
        </p:txBody>
      </p:sp>
      <p:pic>
        <p:nvPicPr>
          <p:cNvPr id="2" name="Picture 1">
            <a:extLst>
              <a:ext uri="{FF2B5EF4-FFF2-40B4-BE49-F238E27FC236}">
                <a16:creationId xmlns:a16="http://schemas.microsoft.com/office/drawing/2014/main" id="{FF65B2B9-46B6-445F-9F0C-5B83FBB012C4}"/>
              </a:ext>
            </a:extLst>
          </p:cNvPr>
          <p:cNvPicPr>
            <a:picLocks noChangeAspect="1"/>
          </p:cNvPicPr>
          <p:nvPr/>
        </p:nvPicPr>
        <p:blipFill rotWithShape="1">
          <a:blip r:embed="rId3"/>
          <a:srcRect l="33061" t="36390" r="55728" b="39443"/>
          <a:stretch/>
        </p:blipFill>
        <p:spPr>
          <a:xfrm>
            <a:off x="4476750" y="4044993"/>
            <a:ext cx="1809749" cy="2438357"/>
          </a:xfrm>
          <a:prstGeom prst="rect">
            <a:avLst/>
          </a:prstGeom>
        </p:spPr>
      </p:pic>
    </p:spTree>
    <p:extLst>
      <p:ext uri="{BB962C8B-B14F-4D97-AF65-F5344CB8AC3E}">
        <p14:creationId xmlns:p14="http://schemas.microsoft.com/office/powerpoint/2010/main" val="117469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2800" dirty="0"/>
              <a:t>Safety Plan</a:t>
            </a:r>
          </a:p>
        </p:txBody>
      </p:sp>
      <p:sp>
        <p:nvSpPr>
          <p:cNvPr id="28675" name="Rectangle 3"/>
          <p:cNvSpPr>
            <a:spLocks noGrp="1" noChangeArrowheads="1"/>
          </p:cNvSpPr>
          <p:nvPr>
            <p:ph type="body" idx="4294967295"/>
          </p:nvPr>
        </p:nvSpPr>
        <p:spPr>
          <a:xfrm>
            <a:off x="1922605" y="609600"/>
            <a:ext cx="8745395" cy="2819400"/>
          </a:xfrm>
        </p:spPr>
        <p:txBody>
          <a:bodyPr/>
          <a:lstStyle/>
          <a:p>
            <a:pPr marL="0" indent="0">
              <a:lnSpc>
                <a:spcPct val="150000"/>
              </a:lnSpc>
              <a:spcAft>
                <a:spcPts val="600"/>
              </a:spcAft>
              <a:buNone/>
            </a:pPr>
            <a:endParaRPr lang="en-US" sz="1400" b="1" dirty="0"/>
          </a:p>
          <a:p>
            <a:pPr>
              <a:lnSpc>
                <a:spcPct val="150000"/>
              </a:lnSpc>
              <a:spcAft>
                <a:spcPts val="600"/>
              </a:spcAft>
            </a:pPr>
            <a:r>
              <a:rPr lang="en-US" sz="1800" b="1" dirty="0"/>
              <a:t>A Safety Plan is a collaborative strategy developed by the individual and Psychology Staff member to identify those signs or symptoms that the individual may be decompensating and those specific steps the individual can take to be safe. </a:t>
            </a:r>
            <a:br>
              <a:rPr lang="en-US" sz="1800" b="1" dirty="0"/>
            </a:br>
            <a:endParaRPr lang="en-US" sz="1800" b="1" dirty="0"/>
          </a:p>
          <a:p>
            <a:pPr>
              <a:lnSpc>
                <a:spcPct val="150000"/>
              </a:lnSpc>
              <a:spcAft>
                <a:spcPts val="600"/>
              </a:spcAft>
            </a:pPr>
            <a:r>
              <a:rPr lang="en-US" sz="1800" b="1" dirty="0"/>
              <a:t>Safety plans are a critical piece of Suicide Risk Assessments that are completed by mental health professionals. </a:t>
            </a:r>
            <a:br>
              <a:rPr lang="en-US" sz="1800" b="1" dirty="0"/>
            </a:br>
            <a:endParaRPr lang="en-US" sz="1800" b="1" dirty="0"/>
          </a:p>
          <a:p>
            <a:pPr>
              <a:lnSpc>
                <a:spcPct val="150000"/>
              </a:lnSpc>
              <a:spcAft>
                <a:spcPts val="600"/>
              </a:spcAft>
            </a:pPr>
            <a:r>
              <a:rPr lang="en-US" sz="1800" b="1" dirty="0"/>
              <a:t>Main components of a Safety Plan:</a:t>
            </a:r>
            <a:br>
              <a:rPr lang="en-US" sz="1800" b="1" dirty="0"/>
            </a:br>
            <a:r>
              <a:rPr lang="en-US" sz="1800" b="1" dirty="0"/>
              <a:t>	a. identification of warning signs and symptoms of decompensation </a:t>
            </a:r>
            <a:br>
              <a:rPr lang="en-US" sz="1800" b="1" dirty="0"/>
            </a:br>
            <a:r>
              <a:rPr lang="en-US" sz="1800" b="1" dirty="0"/>
              <a:t> 	b. coping skills that can be utilized to ensure personal safety</a:t>
            </a:r>
            <a:br>
              <a:rPr lang="en-US" sz="1800" b="1" dirty="0"/>
            </a:br>
            <a:r>
              <a:rPr lang="en-US" sz="1800" b="1" dirty="0"/>
              <a:t> 	c. interventions that will be provided from correctional staff to ensure safety</a:t>
            </a:r>
            <a:br>
              <a:rPr lang="en-US" sz="1800" b="1" dirty="0"/>
            </a:br>
            <a:br>
              <a:rPr lang="en-US" sz="1800" b="1" dirty="0"/>
            </a:br>
            <a:br>
              <a:rPr lang="en-US" sz="1800" b="1" dirty="0"/>
            </a:br>
            <a:br>
              <a:rPr lang="en-US" sz="1800" b="1" dirty="0"/>
            </a:br>
            <a:br>
              <a:rPr lang="en-US" sz="2400" b="1" dirty="0"/>
            </a:br>
            <a:endParaRPr lang="en-US" sz="2400" b="1" dirty="0"/>
          </a:p>
          <a:p>
            <a:pPr marL="0" indent="0">
              <a:spcAft>
                <a:spcPts val="600"/>
              </a:spcAft>
              <a:buNone/>
            </a:pPr>
            <a:br>
              <a:rPr lang="en-US" sz="1800" dirty="0"/>
            </a:br>
            <a:br>
              <a:rPr lang="en-US" sz="1800" dirty="0"/>
            </a:br>
            <a:br>
              <a:rPr lang="en-US" sz="2400" b="1" dirty="0"/>
            </a:br>
            <a:endParaRPr lang="en-US" sz="2400" b="1" dirty="0"/>
          </a:p>
          <a:p>
            <a:pPr marL="0" indent="0">
              <a:lnSpc>
                <a:spcPct val="150000"/>
              </a:lnSpc>
              <a:spcAft>
                <a:spcPts val="600"/>
              </a:spcAft>
              <a:buNone/>
            </a:pP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endParaRPr lang="en-US" sz="1400" b="1" dirty="0"/>
          </a:p>
        </p:txBody>
      </p:sp>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17</a:t>
            </a:fld>
            <a:endParaRPr lang="en-US" dirty="0">
              <a:solidFill>
                <a:srgbClr val="000000"/>
              </a:solidFill>
              <a:latin typeface="Arial" panose="020B0604020202020204" pitchFamily="34" charset="0"/>
            </a:endParaRPr>
          </a:p>
        </p:txBody>
      </p:sp>
      <p:pic>
        <p:nvPicPr>
          <p:cNvPr id="2" name="Picture 1">
            <a:extLst>
              <a:ext uri="{FF2B5EF4-FFF2-40B4-BE49-F238E27FC236}">
                <a16:creationId xmlns:a16="http://schemas.microsoft.com/office/drawing/2014/main" id="{95062E93-65BD-43A2-BB9B-F5E327BB9DEB}"/>
              </a:ext>
            </a:extLst>
          </p:cNvPr>
          <p:cNvPicPr>
            <a:picLocks noChangeAspect="1"/>
          </p:cNvPicPr>
          <p:nvPr/>
        </p:nvPicPr>
        <p:blipFill rotWithShape="1">
          <a:blip r:embed="rId3"/>
          <a:srcRect l="29861" t="34166" r="52431" b="38055"/>
          <a:stretch/>
        </p:blipFill>
        <p:spPr>
          <a:xfrm>
            <a:off x="10037905" y="3429000"/>
            <a:ext cx="1943100" cy="1905000"/>
          </a:xfrm>
          <a:prstGeom prst="rect">
            <a:avLst/>
          </a:prstGeom>
        </p:spPr>
      </p:pic>
      <p:pic>
        <p:nvPicPr>
          <p:cNvPr id="6" name="Picture 5">
            <a:extLst>
              <a:ext uri="{FF2B5EF4-FFF2-40B4-BE49-F238E27FC236}">
                <a16:creationId xmlns:a16="http://schemas.microsoft.com/office/drawing/2014/main" id="{FBFF0FA3-7B04-4466-A234-95DD03F2A37E}"/>
              </a:ext>
            </a:extLst>
          </p:cNvPr>
          <p:cNvPicPr>
            <a:picLocks noChangeAspect="1"/>
          </p:cNvPicPr>
          <p:nvPr/>
        </p:nvPicPr>
        <p:blipFill rotWithShape="1">
          <a:blip r:embed="rId3"/>
          <a:srcRect l="29861" t="34166" r="52431" b="38055"/>
          <a:stretch/>
        </p:blipFill>
        <p:spPr>
          <a:xfrm>
            <a:off x="36655" y="4578350"/>
            <a:ext cx="1943100" cy="1905000"/>
          </a:xfrm>
          <a:prstGeom prst="rect">
            <a:avLst/>
          </a:prstGeom>
        </p:spPr>
      </p:pic>
      <p:pic>
        <p:nvPicPr>
          <p:cNvPr id="7" name="Picture 6">
            <a:extLst>
              <a:ext uri="{FF2B5EF4-FFF2-40B4-BE49-F238E27FC236}">
                <a16:creationId xmlns:a16="http://schemas.microsoft.com/office/drawing/2014/main" id="{8A4A54C7-5D8D-4887-A206-C87A4789E923}"/>
              </a:ext>
            </a:extLst>
          </p:cNvPr>
          <p:cNvPicPr>
            <a:picLocks noChangeAspect="1"/>
          </p:cNvPicPr>
          <p:nvPr/>
        </p:nvPicPr>
        <p:blipFill rotWithShape="1">
          <a:blip r:embed="rId3"/>
          <a:srcRect l="29861" t="34166" r="52431" b="38055"/>
          <a:stretch/>
        </p:blipFill>
        <p:spPr>
          <a:xfrm>
            <a:off x="36655" y="1331912"/>
            <a:ext cx="1943100" cy="1905000"/>
          </a:xfrm>
          <a:prstGeom prst="rect">
            <a:avLst/>
          </a:prstGeom>
        </p:spPr>
      </p:pic>
    </p:spTree>
    <p:extLst>
      <p:ext uri="{BB962C8B-B14F-4D97-AF65-F5344CB8AC3E}">
        <p14:creationId xmlns:p14="http://schemas.microsoft.com/office/powerpoint/2010/main" val="214094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D28F-D48E-43B0-9E1D-55178ECD071A}"/>
              </a:ext>
            </a:extLst>
          </p:cNvPr>
          <p:cNvSpPr>
            <a:spLocks noGrp="1"/>
          </p:cNvSpPr>
          <p:nvPr>
            <p:ph type="title"/>
          </p:nvPr>
        </p:nvSpPr>
        <p:spPr/>
        <p:txBody>
          <a:bodyPr/>
          <a:lstStyle/>
          <a:p>
            <a:r>
              <a:rPr lang="en-US" sz="3200" dirty="0"/>
              <a:t>Review of past 12 years of DOC Suicides = 111</a:t>
            </a:r>
          </a:p>
        </p:txBody>
      </p:sp>
      <p:sp>
        <p:nvSpPr>
          <p:cNvPr id="3" name="Content Placeholder 2">
            <a:extLst>
              <a:ext uri="{FF2B5EF4-FFF2-40B4-BE49-F238E27FC236}">
                <a16:creationId xmlns:a16="http://schemas.microsoft.com/office/drawing/2014/main" id="{85E01171-37E0-4717-A520-EE5C4BEACE42}"/>
              </a:ext>
            </a:extLst>
          </p:cNvPr>
          <p:cNvSpPr>
            <a:spLocks noGrp="1"/>
          </p:cNvSpPr>
          <p:nvPr>
            <p:ph idx="1"/>
          </p:nvPr>
        </p:nvSpPr>
        <p:spPr>
          <a:xfrm>
            <a:off x="1600200" y="1035050"/>
            <a:ext cx="8991600" cy="5448300"/>
          </a:xfrm>
        </p:spPr>
        <p:txBody>
          <a:bodyPr/>
          <a:lstStyle/>
          <a:p>
            <a:r>
              <a:rPr lang="en-US" sz="1800" b="1" dirty="0"/>
              <a:t>History of Psych Treatment: 79 or 71%</a:t>
            </a:r>
          </a:p>
          <a:p>
            <a:r>
              <a:rPr lang="en-US" sz="1800" b="1" dirty="0"/>
              <a:t>Time between last MH contact and suicide: 79 occurred in less than 30 days or 71%</a:t>
            </a:r>
          </a:p>
          <a:p>
            <a:r>
              <a:rPr lang="en-US" sz="1800" b="1" dirty="0"/>
              <a:t>Object used for Suicide: Bedsheet – 78 or 70%</a:t>
            </a:r>
          </a:p>
          <a:p>
            <a:r>
              <a:rPr lang="en-US" sz="1800" b="1" dirty="0"/>
              <a:t>Inmate on MH Caseload: 75 or 68% 	Agitation at time of suicide: 18 or 16%</a:t>
            </a:r>
          </a:p>
          <a:p>
            <a:r>
              <a:rPr lang="en-US" sz="1800" b="1" dirty="0"/>
              <a:t>History of substance abuse: 71 or 64% 	</a:t>
            </a:r>
            <a:r>
              <a:rPr lang="en-US" sz="1800" dirty="0">
                <a:ea typeface="Calibri" panose="020F0502020204030204" pitchFamily="34" charset="0"/>
              </a:rPr>
              <a:t>SIB prior to Suicide: 17 or 15%</a:t>
            </a:r>
            <a:endParaRPr lang="en-US" sz="1800" b="1" dirty="0"/>
          </a:p>
          <a:p>
            <a:r>
              <a:rPr lang="en-US" sz="1800" b="1" dirty="0"/>
              <a:t>Inmate on Psychotropics: 61 or 55%	</a:t>
            </a:r>
            <a:r>
              <a:rPr lang="en-US" sz="1800" dirty="0">
                <a:ea typeface="Calibri" panose="020F0502020204030204" pitchFamily="34" charset="0"/>
              </a:rPr>
              <a:t>Recent conflict with other inmate: 13 or 12%</a:t>
            </a:r>
            <a:endParaRPr lang="en-US" sz="1800" b="1" dirty="0"/>
          </a:p>
          <a:p>
            <a:r>
              <a:rPr lang="en-US" sz="1800" b="1" dirty="0"/>
              <a:t>History of SSA or SIB: 55 or 50%</a:t>
            </a:r>
          </a:p>
          <a:p>
            <a:r>
              <a:rPr lang="en-US" sz="1800" b="1" dirty="0"/>
              <a:t>Restricted Housing Unit: 42 or 38%		</a:t>
            </a:r>
            <a:r>
              <a:rPr lang="en-US" sz="1800" dirty="0">
                <a:ea typeface="Calibri" panose="020F0502020204030204" pitchFamily="34" charset="0"/>
              </a:rPr>
              <a:t>Hopelessness at time of suicide: 13 or 12%</a:t>
            </a:r>
            <a:endParaRPr lang="en-US" sz="1800" b="1" dirty="0"/>
          </a:p>
          <a:p>
            <a:r>
              <a:rPr lang="en-US" sz="1800" dirty="0">
                <a:ea typeface="Calibri" panose="020F0502020204030204" pitchFamily="34" charset="0"/>
              </a:rPr>
              <a:t>History of Trauma or abuse: 36 or 32% 	History of Family suicide: 9 or 8%</a:t>
            </a:r>
          </a:p>
          <a:p>
            <a:r>
              <a:rPr lang="en-US" sz="1800" dirty="0">
                <a:ea typeface="Calibri" panose="020F0502020204030204" pitchFamily="34" charset="0"/>
              </a:rPr>
              <a:t>Psych Turmoil: 32 or 29%			 Recent decline in health: 6 or 5%</a:t>
            </a:r>
          </a:p>
          <a:p>
            <a:r>
              <a:rPr lang="en-US" sz="1800" dirty="0">
                <a:ea typeface="Calibri" panose="020F0502020204030204" pitchFamily="34" charset="0"/>
              </a:rPr>
              <a:t>Other Stressors: 30 or 27%</a:t>
            </a:r>
          </a:p>
          <a:p>
            <a:r>
              <a:rPr lang="en-US" sz="1800" dirty="0">
                <a:ea typeface="Calibri" panose="020F0502020204030204" pitchFamily="34" charset="0"/>
              </a:rPr>
              <a:t>Restricted Housing Unit: 27		 Alienation: 8 or 7%</a:t>
            </a:r>
          </a:p>
          <a:p>
            <a:r>
              <a:rPr lang="en-US" sz="1800" dirty="0">
                <a:ea typeface="Calibri" panose="020F0502020204030204" pitchFamily="34" charset="0"/>
              </a:rPr>
              <a:t>Recent change in Psych meds: 26 or 23%	 Psychotic symptoms: 6 or 5%</a:t>
            </a:r>
          </a:p>
          <a:p>
            <a:r>
              <a:rPr lang="en-US" sz="1800" dirty="0">
                <a:ea typeface="Calibri" panose="020F0502020204030204" pitchFamily="34" charset="0"/>
              </a:rPr>
              <a:t>Depressive Symptoms: 25	 or 23%		 Suicide plan identified: 5 or 5%</a:t>
            </a:r>
          </a:p>
          <a:p>
            <a:r>
              <a:rPr lang="en-US" sz="1800" dirty="0">
                <a:ea typeface="Calibri" panose="020F0502020204030204" pitchFamily="34" charset="0"/>
              </a:rPr>
              <a:t>Recently received bad news: 19 or 17%	 Sudden Change in MSE: 4 or 4%</a:t>
            </a:r>
          </a:p>
          <a:p>
            <a:pPr marL="0" indent="0">
              <a:buNone/>
            </a:pPr>
            <a:br>
              <a:rPr lang="en-US" sz="1800" dirty="0">
                <a:ea typeface="Calibri" panose="020F0502020204030204" pitchFamily="34" charset="0"/>
              </a:rPr>
            </a:br>
            <a:br>
              <a:rPr lang="en-US" sz="2000" dirty="0">
                <a:ea typeface="Calibri" panose="020F0502020204030204" pitchFamily="34" charset="0"/>
              </a:rPr>
            </a:br>
            <a:endParaRPr lang="en-US" sz="2000" dirty="0"/>
          </a:p>
        </p:txBody>
      </p:sp>
      <p:sp>
        <p:nvSpPr>
          <p:cNvPr id="4" name="Slide Number Placeholder 3">
            <a:extLst>
              <a:ext uri="{FF2B5EF4-FFF2-40B4-BE49-F238E27FC236}">
                <a16:creationId xmlns:a16="http://schemas.microsoft.com/office/drawing/2014/main" id="{742B52DD-3180-42DE-A628-4C135C3A10C1}"/>
              </a:ext>
            </a:extLst>
          </p:cNvPr>
          <p:cNvSpPr>
            <a:spLocks noGrp="1"/>
          </p:cNvSpPr>
          <p:nvPr>
            <p:ph type="sldNum" sz="quarter" idx="12"/>
          </p:nvPr>
        </p:nvSpPr>
        <p:spPr/>
        <p:txBody>
          <a:bodyPr/>
          <a:lstStyle/>
          <a:p>
            <a:pPr fontAlgn="base">
              <a:spcBef>
                <a:spcPct val="0"/>
              </a:spcBef>
              <a:spcAft>
                <a:spcPct val="0"/>
              </a:spcAft>
            </a:pPr>
            <a:fld id="{FAABDCD9-85F2-424D-B08A-E65853AD410A}" type="slidenum">
              <a:rPr lang="en-US" altLang="en-US">
                <a:solidFill>
                  <a:srgbClr val="000000"/>
                </a:solidFill>
                <a:latin typeface="Arial" panose="020B0604020202020204" pitchFamily="34" charset="0"/>
              </a:rPr>
              <a:pPr fontAlgn="base">
                <a:spcBef>
                  <a:spcPct val="0"/>
                </a:spcBef>
                <a:spcAft>
                  <a:spcPct val="0"/>
                </a:spcAft>
              </a:pPr>
              <a:t>18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96155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PA DOC Suicides since 2008</a:t>
            </a:r>
            <a:endParaRPr lang="en-US" sz="3200" i="1"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19</a:t>
            </a:fld>
            <a:endParaRPr lang="en-US"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18F0997D-38A3-4296-BD85-1BFB4FDC5E85}"/>
              </a:ext>
            </a:extLst>
          </p:cNvPr>
          <p:cNvPicPr>
            <a:picLocks noChangeAspect="1"/>
          </p:cNvPicPr>
          <p:nvPr/>
        </p:nvPicPr>
        <p:blipFill>
          <a:blip r:embed="rId3"/>
          <a:stretch>
            <a:fillRect/>
          </a:stretch>
        </p:blipFill>
        <p:spPr>
          <a:xfrm>
            <a:off x="1958002" y="1183511"/>
            <a:ext cx="8265768" cy="4945002"/>
          </a:xfrm>
          <a:prstGeom prst="rect">
            <a:avLst/>
          </a:prstGeom>
        </p:spPr>
      </p:pic>
    </p:spTree>
    <p:extLst>
      <p:ext uri="{BB962C8B-B14F-4D97-AF65-F5344CB8AC3E}">
        <p14:creationId xmlns:p14="http://schemas.microsoft.com/office/powerpoint/2010/main" val="317928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sz="4000" dirty="0"/>
              <a:t>Suicide in Jails and Prisons</a:t>
            </a:r>
          </a:p>
        </p:txBody>
      </p:sp>
      <p:sp>
        <p:nvSpPr>
          <p:cNvPr id="11267" name="Rectangle 3"/>
          <p:cNvSpPr>
            <a:spLocks noGrp="1" noChangeArrowheads="1"/>
          </p:cNvSpPr>
          <p:nvPr>
            <p:ph type="body" sz="half" idx="4294967295"/>
          </p:nvPr>
        </p:nvSpPr>
        <p:spPr>
          <a:xfrm>
            <a:off x="2487931" y="4419600"/>
            <a:ext cx="7372033" cy="1295400"/>
          </a:xfrm>
        </p:spPr>
        <p:txBody>
          <a:bodyPr/>
          <a:lstStyle/>
          <a:p>
            <a:pPr eaLnBrk="1" hangingPunct="1">
              <a:spcAft>
                <a:spcPct val="20000"/>
              </a:spcAft>
              <a:buFontTx/>
              <a:buNone/>
            </a:pPr>
            <a:r>
              <a:rPr lang="en-US" sz="3000" dirty="0"/>
              <a:t>5th leading cause of death in prisons, after:</a:t>
            </a:r>
          </a:p>
          <a:p>
            <a:pPr eaLnBrk="1" hangingPunct="1">
              <a:spcAft>
                <a:spcPct val="20000"/>
              </a:spcAft>
              <a:buFontTx/>
              <a:buNone/>
            </a:pPr>
            <a:r>
              <a:rPr lang="en-US" sz="2400" dirty="0"/>
              <a:t>(1) Heart disease, (2) Cancer, (3) Liver disease, (4) AIDS</a:t>
            </a:r>
          </a:p>
        </p:txBody>
      </p:sp>
      <p:graphicFrame>
        <p:nvGraphicFramePr>
          <p:cNvPr id="165892" name="Group 4"/>
          <p:cNvGraphicFramePr>
            <a:graphicFrameLocks noGrp="1"/>
          </p:cNvGraphicFramePr>
          <p:nvPr>
            <p:ph sz="half" idx="4294967295"/>
          </p:nvPr>
        </p:nvGraphicFramePr>
        <p:xfrm>
          <a:off x="2487930" y="1704702"/>
          <a:ext cx="7353300" cy="2286000"/>
        </p:xfrm>
        <a:graphic>
          <a:graphicData uri="http://schemas.openxmlformats.org/drawingml/2006/table">
            <a:tbl>
              <a:tblPr/>
              <a:tblGrid>
                <a:gridCol w="3166004">
                  <a:extLst>
                    <a:ext uri="{9D8B030D-6E8A-4147-A177-3AD203B41FA5}">
                      <a16:colId xmlns:a16="http://schemas.microsoft.com/office/drawing/2014/main" val="20000"/>
                    </a:ext>
                  </a:extLst>
                </a:gridCol>
                <a:gridCol w="4187296">
                  <a:extLst>
                    <a:ext uri="{9D8B030D-6E8A-4147-A177-3AD203B41FA5}">
                      <a16:colId xmlns:a16="http://schemas.microsoft.com/office/drawing/2014/main" val="20001"/>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Calibri" panose="020F0502020204030204" pitchFamily="34" charset="0"/>
                        </a:rPr>
                        <a:t> Jails</a:t>
                      </a:r>
                    </a:p>
                  </a:txBody>
                  <a:tcPr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Calibri" panose="020F0502020204030204" pitchFamily="34" charset="0"/>
                        </a:rPr>
                        <a:t>50 per 100,000</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Calibri" panose="020F0502020204030204" pitchFamily="34" charset="0"/>
                        </a:rPr>
                        <a:t> Prisons</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Calibri" panose="020F0502020204030204" pitchFamily="34" charset="0"/>
                        </a:rPr>
                        <a:t>20 per 100,000</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Calibri" panose="020F0502020204030204" pitchFamily="34" charset="0"/>
                        </a:rPr>
                        <a:t> Community</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dirty="0">
                          <a:ln>
                            <a:noFill/>
                          </a:ln>
                          <a:solidFill>
                            <a:schemeClr val="tx1"/>
                          </a:solidFill>
                          <a:effectLst/>
                          <a:latin typeface="Calibri" panose="020F0502020204030204" pitchFamily="34" charset="0"/>
                        </a:rPr>
                        <a:t>12 per 100,000</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96572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PA DOC Suicides and Being </a:t>
            </a:r>
            <a:r>
              <a:rPr lang="en-US" sz="3200" i="1" dirty="0"/>
              <a:t>Alone</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20</a:t>
            </a:fld>
            <a:endParaRPr lang="en-US" dirty="0">
              <a:solidFill>
                <a:srgbClr val="000000"/>
              </a:solidFill>
              <a:latin typeface="Arial" panose="020B0604020202020204" pitchFamily="34" charset="0"/>
            </a:endParaRPr>
          </a:p>
        </p:txBody>
      </p:sp>
      <p:pic>
        <p:nvPicPr>
          <p:cNvPr id="13" name="Picture 12">
            <a:extLst>
              <a:ext uri="{FF2B5EF4-FFF2-40B4-BE49-F238E27FC236}">
                <a16:creationId xmlns:a16="http://schemas.microsoft.com/office/drawing/2014/main" id="{33649957-BD67-4E22-8B7A-ECD6498465D3}"/>
              </a:ext>
            </a:extLst>
          </p:cNvPr>
          <p:cNvPicPr>
            <a:picLocks noChangeAspect="1"/>
          </p:cNvPicPr>
          <p:nvPr/>
        </p:nvPicPr>
        <p:blipFill rotWithShape="1">
          <a:blip r:embed="rId3"/>
          <a:srcRect l="29167" t="39334" r="50833" b="18000"/>
          <a:stretch/>
        </p:blipFill>
        <p:spPr>
          <a:xfrm>
            <a:off x="7222788" y="1524001"/>
            <a:ext cx="3124200" cy="4259925"/>
          </a:xfrm>
          <a:prstGeom prst="rect">
            <a:avLst/>
          </a:prstGeom>
        </p:spPr>
      </p:pic>
      <p:pic>
        <p:nvPicPr>
          <p:cNvPr id="17" name="Picture 16">
            <a:extLst>
              <a:ext uri="{FF2B5EF4-FFF2-40B4-BE49-F238E27FC236}">
                <a16:creationId xmlns:a16="http://schemas.microsoft.com/office/drawing/2014/main" id="{68BC9BDD-40F8-4AB2-AE84-1D328FF617CD}"/>
              </a:ext>
            </a:extLst>
          </p:cNvPr>
          <p:cNvPicPr>
            <a:picLocks noChangeAspect="1"/>
          </p:cNvPicPr>
          <p:nvPr/>
        </p:nvPicPr>
        <p:blipFill rotWithShape="1">
          <a:blip r:embed="rId4"/>
          <a:srcRect l="30833" t="38000" r="35833" b="20667"/>
          <a:stretch/>
        </p:blipFill>
        <p:spPr>
          <a:xfrm>
            <a:off x="1753406" y="1611573"/>
            <a:ext cx="5496678" cy="4259925"/>
          </a:xfrm>
          <a:prstGeom prst="rect">
            <a:avLst/>
          </a:prstGeom>
        </p:spPr>
      </p:pic>
    </p:spTree>
    <p:extLst>
      <p:ext uri="{BB962C8B-B14F-4D97-AF65-F5344CB8AC3E}">
        <p14:creationId xmlns:p14="http://schemas.microsoft.com/office/powerpoint/2010/main" val="227674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FFFF00"/>
                </a:solidFill>
              </a:rPr>
              <a:t>Emergent</a:t>
            </a:r>
            <a:r>
              <a:rPr lang="en-US" sz="3200" dirty="0"/>
              <a:t> Mental Health Referral Procedures</a:t>
            </a:r>
          </a:p>
        </p:txBody>
      </p:sp>
      <p:sp>
        <p:nvSpPr>
          <p:cNvPr id="36867" name="Rectangle 3"/>
          <p:cNvSpPr>
            <a:spLocks noGrp="1" noChangeArrowheads="1"/>
          </p:cNvSpPr>
          <p:nvPr>
            <p:ph idx="1"/>
          </p:nvPr>
        </p:nvSpPr>
        <p:spPr>
          <a:xfrm>
            <a:off x="609600" y="1286645"/>
            <a:ext cx="10302241" cy="4510133"/>
          </a:xfrm>
        </p:spPr>
        <p:txBody>
          <a:bodyPr>
            <a:normAutofit/>
          </a:bodyPr>
          <a:lstStyle/>
          <a:p>
            <a:pPr>
              <a:spcAft>
                <a:spcPts val="450"/>
              </a:spcAft>
            </a:pPr>
            <a:r>
              <a:rPr lang="en-US" sz="2250" dirty="0"/>
              <a:t>The situation represents an EMERGENCY. It MUST be handled </a:t>
            </a:r>
            <a:r>
              <a:rPr lang="en-US" sz="2250" b="1" dirty="0"/>
              <a:t>right here, right now. </a:t>
            </a:r>
          </a:p>
          <a:p>
            <a:pPr>
              <a:spcAft>
                <a:spcPts val="450"/>
              </a:spcAft>
            </a:pPr>
            <a:r>
              <a:rPr lang="en-US" sz="2250" dirty="0"/>
              <a:t>Making statements about being hopeless, lonely, depressed</a:t>
            </a:r>
          </a:p>
          <a:p>
            <a:pPr>
              <a:spcAft>
                <a:spcPts val="450"/>
              </a:spcAft>
            </a:pPr>
            <a:r>
              <a:rPr lang="en-US" sz="2250" dirty="0"/>
              <a:t>Showing </a:t>
            </a:r>
            <a:r>
              <a:rPr lang="en-US" sz="2250" u="sng" dirty="0"/>
              <a:t>direct</a:t>
            </a:r>
            <a:r>
              <a:rPr lang="en-US" sz="2250" dirty="0"/>
              <a:t> suicide warning signs </a:t>
            </a:r>
          </a:p>
          <a:p>
            <a:pPr>
              <a:spcAft>
                <a:spcPts val="450"/>
              </a:spcAft>
            </a:pPr>
            <a:endParaRPr lang="en-US" sz="2250" dirty="0"/>
          </a:p>
          <a:p>
            <a:pPr marL="0" indent="0">
              <a:spcAft>
                <a:spcPts val="450"/>
              </a:spcAft>
              <a:buNone/>
            </a:pPr>
            <a:r>
              <a:rPr lang="en-US" sz="2250" b="1" u="sng" dirty="0"/>
              <a:t>Steps</a:t>
            </a:r>
          </a:p>
          <a:p>
            <a:pPr>
              <a:spcAft>
                <a:spcPts val="450"/>
              </a:spcAft>
            </a:pPr>
            <a:r>
              <a:rPr lang="en-US" sz="2250" b="1" u="sng" dirty="0"/>
              <a:t>Phone/Radio Call – inform about the situation</a:t>
            </a:r>
          </a:p>
          <a:p>
            <a:pPr>
              <a:spcAft>
                <a:spcPts val="450"/>
              </a:spcAft>
            </a:pPr>
            <a:r>
              <a:rPr lang="en-US" sz="2250" dirty="0"/>
              <a:t>Follow direction from the Shift Commander/Unit Manage/</a:t>
            </a:r>
            <a:br>
              <a:rPr lang="en-US" sz="2250" dirty="0"/>
            </a:br>
            <a:r>
              <a:rPr lang="en-US" sz="2250" dirty="0"/>
              <a:t>Chief Psychologist or Designee or ?</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21</a:t>
            </a:fld>
            <a:endParaRPr lang="en-US" dirty="0">
              <a:solidFill>
                <a:srgbClr val="000000"/>
              </a:solidFill>
              <a:latin typeface="Arial" panose="020B0604020202020204" pitchFamily="34" charset="0"/>
            </a:endParaRPr>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86806" l="28281" r="73125"/>
                    </a14:imgEffect>
                  </a14:imgLayer>
                </a14:imgProps>
              </a:ext>
              <a:ext uri="{28A0092B-C50C-407E-A947-70E740481C1C}">
                <a14:useLocalDpi xmlns:a14="http://schemas.microsoft.com/office/drawing/2010/main" val="0"/>
              </a:ext>
            </a:extLst>
          </a:blip>
          <a:srcRect l="24942" t="2306" r="27962" b="-1"/>
          <a:stretch/>
        </p:blipFill>
        <p:spPr>
          <a:xfrm>
            <a:off x="8330822" y="2673634"/>
            <a:ext cx="2337179" cy="2934257"/>
          </a:xfrm>
          <a:prstGeom prst="rect">
            <a:avLst/>
          </a:prstGeom>
        </p:spPr>
      </p:pic>
    </p:spTree>
    <p:extLst>
      <p:ext uri="{BB962C8B-B14F-4D97-AF65-F5344CB8AC3E}">
        <p14:creationId xmlns:p14="http://schemas.microsoft.com/office/powerpoint/2010/main" val="175453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rgbClr val="FFFF00"/>
                </a:solidFill>
              </a:rPr>
              <a:t>Non-Emergent</a:t>
            </a:r>
            <a:r>
              <a:rPr lang="en-US" sz="2800" dirty="0"/>
              <a:t> Mental Health Referral Procedures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22</a:t>
            </a:fld>
            <a:endParaRPr lang="en-US" dirty="0">
              <a:solidFill>
                <a:srgbClr val="000000"/>
              </a:solidFill>
              <a:latin typeface="Arial" panose="020B0604020202020204" pitchFamily="34" charset="0"/>
            </a:endParaRPr>
          </a:p>
        </p:txBody>
      </p:sp>
      <p:sp>
        <p:nvSpPr>
          <p:cNvPr id="5" name="AutoShape 2" descr="Image result for helping hand"/>
          <p:cNvSpPr>
            <a:spLocks noChangeAspect="1" noChangeArrowheads="1"/>
          </p:cNvSpPr>
          <p:nvPr/>
        </p:nvSpPr>
        <p:spPr bwMode="auto">
          <a:xfrm>
            <a:off x="5297464" y="425979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endParaRPr>
          </a:p>
        </p:txBody>
      </p:sp>
      <p:sp>
        <p:nvSpPr>
          <p:cNvPr id="13" name="Rectangle 3"/>
          <p:cNvSpPr txBox="1">
            <a:spLocks noChangeArrowheads="1"/>
          </p:cNvSpPr>
          <p:nvPr/>
        </p:nvSpPr>
        <p:spPr>
          <a:xfrm>
            <a:off x="609600" y="1371601"/>
            <a:ext cx="10972800" cy="45062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Aft>
                <a:spcPts val="450"/>
              </a:spcAft>
            </a:pPr>
            <a:r>
              <a:rPr lang="en-US" sz="3200" dirty="0">
                <a:solidFill>
                  <a:srgbClr val="000000"/>
                </a:solidFill>
                <a:latin typeface="Arial"/>
              </a:rPr>
              <a:t>The situation does NOT represent an EMERGENCY.  </a:t>
            </a:r>
          </a:p>
          <a:p>
            <a:pPr fontAlgn="base">
              <a:spcAft>
                <a:spcPts val="450"/>
              </a:spcAft>
            </a:pPr>
            <a:r>
              <a:rPr lang="en-US" sz="3200" dirty="0">
                <a:solidFill>
                  <a:srgbClr val="000000"/>
                </a:solidFill>
                <a:latin typeface="Arial"/>
              </a:rPr>
              <a:t>Showing </a:t>
            </a:r>
            <a:r>
              <a:rPr lang="en-US" sz="3200" u="sng" dirty="0">
                <a:solidFill>
                  <a:srgbClr val="000000"/>
                </a:solidFill>
                <a:latin typeface="Arial"/>
              </a:rPr>
              <a:t>indirect</a:t>
            </a:r>
            <a:r>
              <a:rPr lang="en-US" sz="3200" dirty="0">
                <a:solidFill>
                  <a:srgbClr val="000000"/>
                </a:solidFill>
                <a:latin typeface="Arial"/>
              </a:rPr>
              <a:t> suicide warning signs. </a:t>
            </a:r>
          </a:p>
          <a:p>
            <a:pPr fontAlgn="base">
              <a:spcAft>
                <a:spcPts val="450"/>
              </a:spcAft>
            </a:pPr>
            <a:endParaRPr lang="en-US" sz="3200" dirty="0">
              <a:solidFill>
                <a:srgbClr val="000000"/>
              </a:solidFill>
              <a:latin typeface="Arial"/>
            </a:endParaRPr>
          </a:p>
          <a:p>
            <a:pPr marL="0" indent="0" fontAlgn="base">
              <a:spcAft>
                <a:spcPts val="450"/>
              </a:spcAft>
              <a:buNone/>
            </a:pPr>
            <a:r>
              <a:rPr lang="en-US" sz="3200" b="1" u="sng" dirty="0">
                <a:solidFill>
                  <a:srgbClr val="000000"/>
                </a:solidFill>
                <a:latin typeface="Arial"/>
              </a:rPr>
              <a:t>Steps</a:t>
            </a:r>
          </a:p>
          <a:p>
            <a:pPr fontAlgn="base">
              <a:spcAft>
                <a:spcPts val="450"/>
              </a:spcAft>
            </a:pPr>
            <a:r>
              <a:rPr lang="en-US" sz="3200" dirty="0">
                <a:solidFill>
                  <a:srgbClr val="000000"/>
                </a:solidFill>
                <a:latin typeface="Arial"/>
              </a:rPr>
              <a:t>DC-97 – Mental Health Referral Form</a:t>
            </a:r>
          </a:p>
          <a:p>
            <a:pPr fontAlgn="base">
              <a:spcAft>
                <a:spcPts val="450"/>
              </a:spcAft>
            </a:pPr>
            <a:r>
              <a:rPr lang="en-US" sz="3200" dirty="0">
                <a:solidFill>
                  <a:srgbClr val="000000"/>
                </a:solidFill>
                <a:latin typeface="Arial"/>
              </a:rPr>
              <a:t>Submit to the Psychology department at the SCI</a:t>
            </a:r>
          </a:p>
        </p:txBody>
      </p:sp>
    </p:spTree>
    <p:extLst>
      <p:ext uri="{BB962C8B-B14F-4D97-AF65-F5344CB8AC3E}">
        <p14:creationId xmlns:p14="http://schemas.microsoft.com/office/powerpoint/2010/main" val="97752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rgbClr val="FFFF00"/>
                </a:solidFill>
              </a:rPr>
              <a:t>Non-Emergent</a:t>
            </a:r>
            <a:r>
              <a:rPr lang="en-US" sz="2800" dirty="0"/>
              <a:t> Mental Health Referral-DC-97</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23</a:t>
            </a:fld>
            <a:endParaRPr lang="en-US" dirty="0">
              <a:solidFill>
                <a:srgbClr val="000000"/>
              </a:solidFill>
              <a:latin typeface="Arial" panose="020B0604020202020204" pitchFamily="34" charset="0"/>
            </a:endParaRPr>
          </a:p>
        </p:txBody>
      </p:sp>
      <p:sp>
        <p:nvSpPr>
          <p:cNvPr id="5" name="AutoShape 2" descr="Image result for helping hand"/>
          <p:cNvSpPr>
            <a:spLocks noChangeAspect="1" noChangeArrowheads="1"/>
          </p:cNvSpPr>
          <p:nvPr/>
        </p:nvSpPr>
        <p:spPr bwMode="auto">
          <a:xfrm>
            <a:off x="5297464" y="425979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endParaRPr>
          </a:p>
        </p:txBody>
      </p:sp>
      <p:sp>
        <p:nvSpPr>
          <p:cNvPr id="13" name="Rectangle 3"/>
          <p:cNvSpPr txBox="1">
            <a:spLocks noChangeArrowheads="1"/>
          </p:cNvSpPr>
          <p:nvPr/>
        </p:nvSpPr>
        <p:spPr>
          <a:xfrm>
            <a:off x="1829628" y="1371601"/>
            <a:ext cx="7886700" cy="45062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450"/>
              </a:spcAft>
              <a:buNone/>
            </a:pPr>
            <a:endParaRPr lang="en-US" sz="2250" dirty="0">
              <a:solidFill>
                <a:srgbClr val="000000"/>
              </a:solidFill>
              <a:latin typeface="Arial"/>
            </a:endParaRPr>
          </a:p>
        </p:txBody>
      </p:sp>
      <p:pic>
        <p:nvPicPr>
          <p:cNvPr id="3" name="Picture 2">
            <a:extLst>
              <a:ext uri="{FF2B5EF4-FFF2-40B4-BE49-F238E27FC236}">
                <a16:creationId xmlns:a16="http://schemas.microsoft.com/office/drawing/2014/main" id="{E8F09BFE-6F8D-4AA2-9C22-00559FF74377}"/>
              </a:ext>
            </a:extLst>
          </p:cNvPr>
          <p:cNvPicPr>
            <a:picLocks noChangeAspect="1"/>
          </p:cNvPicPr>
          <p:nvPr/>
        </p:nvPicPr>
        <p:blipFill rotWithShape="1">
          <a:blip r:embed="rId3"/>
          <a:srcRect l="26666" t="19723" r="41667" b="24153"/>
          <a:stretch/>
        </p:blipFill>
        <p:spPr>
          <a:xfrm>
            <a:off x="2667001" y="996950"/>
            <a:ext cx="6880768" cy="5248276"/>
          </a:xfrm>
          <a:prstGeom prst="rect">
            <a:avLst/>
          </a:prstGeom>
        </p:spPr>
      </p:pic>
    </p:spTree>
    <p:extLst>
      <p:ext uri="{BB962C8B-B14F-4D97-AF65-F5344CB8AC3E}">
        <p14:creationId xmlns:p14="http://schemas.microsoft.com/office/powerpoint/2010/main" val="2383597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rgbClr val="FFFF00"/>
                </a:solidFill>
              </a:rPr>
              <a:t>Non-Emergent</a:t>
            </a:r>
            <a:r>
              <a:rPr lang="en-US" sz="2800" dirty="0"/>
              <a:t> Mental Health Referral-DC-97</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24</a:t>
            </a:fld>
            <a:endParaRPr lang="en-US" dirty="0">
              <a:solidFill>
                <a:srgbClr val="000000"/>
              </a:solidFill>
              <a:latin typeface="Arial" panose="020B0604020202020204" pitchFamily="34" charset="0"/>
            </a:endParaRPr>
          </a:p>
        </p:txBody>
      </p:sp>
      <p:sp>
        <p:nvSpPr>
          <p:cNvPr id="5" name="AutoShape 2" descr="Image result for helping hand"/>
          <p:cNvSpPr>
            <a:spLocks noChangeAspect="1" noChangeArrowheads="1"/>
          </p:cNvSpPr>
          <p:nvPr/>
        </p:nvSpPr>
        <p:spPr bwMode="auto">
          <a:xfrm>
            <a:off x="5297464" y="425979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endParaRPr>
          </a:p>
        </p:txBody>
      </p:sp>
      <p:sp>
        <p:nvSpPr>
          <p:cNvPr id="13" name="Rectangle 3"/>
          <p:cNvSpPr txBox="1">
            <a:spLocks noChangeArrowheads="1"/>
          </p:cNvSpPr>
          <p:nvPr/>
        </p:nvSpPr>
        <p:spPr>
          <a:xfrm>
            <a:off x="1829628" y="1371601"/>
            <a:ext cx="7886700" cy="45062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450"/>
              </a:spcAft>
              <a:buNone/>
            </a:pPr>
            <a:endParaRPr lang="en-US" sz="2250" dirty="0">
              <a:solidFill>
                <a:srgbClr val="000000"/>
              </a:solidFill>
              <a:latin typeface="Arial"/>
            </a:endParaRPr>
          </a:p>
        </p:txBody>
      </p:sp>
      <p:pic>
        <p:nvPicPr>
          <p:cNvPr id="6" name="Picture 5">
            <a:extLst>
              <a:ext uri="{FF2B5EF4-FFF2-40B4-BE49-F238E27FC236}">
                <a16:creationId xmlns:a16="http://schemas.microsoft.com/office/drawing/2014/main" id="{75217B4C-D0F9-4225-946F-491D378B7D6E}"/>
              </a:ext>
            </a:extLst>
          </p:cNvPr>
          <p:cNvPicPr>
            <a:picLocks noChangeAspect="1"/>
          </p:cNvPicPr>
          <p:nvPr/>
        </p:nvPicPr>
        <p:blipFill rotWithShape="1">
          <a:blip r:embed="rId3"/>
          <a:srcRect l="40000" t="19332" r="24167" b="10000"/>
          <a:stretch/>
        </p:blipFill>
        <p:spPr>
          <a:xfrm>
            <a:off x="2743200" y="1061811"/>
            <a:ext cx="7116763" cy="5776137"/>
          </a:xfrm>
          <a:prstGeom prst="rect">
            <a:avLst/>
          </a:prstGeom>
        </p:spPr>
      </p:pic>
    </p:spTree>
    <p:extLst>
      <p:ext uri="{BB962C8B-B14F-4D97-AF65-F5344CB8AC3E}">
        <p14:creationId xmlns:p14="http://schemas.microsoft.com/office/powerpoint/2010/main" val="624576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solidFill>
                  <a:srgbClr val="FFFF00"/>
                </a:solidFill>
              </a:rPr>
              <a:t>Non-Emergent</a:t>
            </a:r>
            <a:r>
              <a:rPr lang="en-US" sz="2800" dirty="0"/>
              <a:t> Mental Health Referral-DC-97</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25</a:t>
            </a:fld>
            <a:endParaRPr lang="en-US" dirty="0">
              <a:solidFill>
                <a:srgbClr val="000000"/>
              </a:solidFill>
              <a:latin typeface="Arial" panose="020B0604020202020204" pitchFamily="34" charset="0"/>
            </a:endParaRPr>
          </a:p>
        </p:txBody>
      </p:sp>
      <p:sp>
        <p:nvSpPr>
          <p:cNvPr id="5" name="AutoShape 2" descr="Image result for helping hand"/>
          <p:cNvSpPr>
            <a:spLocks noChangeAspect="1" noChangeArrowheads="1"/>
          </p:cNvSpPr>
          <p:nvPr/>
        </p:nvSpPr>
        <p:spPr bwMode="auto">
          <a:xfrm>
            <a:off x="5297464" y="4259791"/>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n-US" dirty="0">
              <a:solidFill>
                <a:srgbClr val="000000"/>
              </a:solidFill>
              <a:latin typeface="Arial" panose="020B0604020202020204" pitchFamily="34" charset="0"/>
            </a:endParaRPr>
          </a:p>
        </p:txBody>
      </p:sp>
      <p:sp>
        <p:nvSpPr>
          <p:cNvPr id="13" name="Rectangle 3"/>
          <p:cNvSpPr txBox="1">
            <a:spLocks noChangeArrowheads="1"/>
          </p:cNvSpPr>
          <p:nvPr/>
        </p:nvSpPr>
        <p:spPr>
          <a:xfrm>
            <a:off x="1829628" y="1371601"/>
            <a:ext cx="7886700" cy="45062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450"/>
              </a:spcAft>
              <a:buNone/>
            </a:pPr>
            <a:endParaRPr lang="en-US" sz="2250" dirty="0">
              <a:solidFill>
                <a:srgbClr val="000000"/>
              </a:solidFill>
              <a:latin typeface="Arial"/>
            </a:endParaRPr>
          </a:p>
        </p:txBody>
      </p:sp>
      <p:pic>
        <p:nvPicPr>
          <p:cNvPr id="8" name="Picture 7">
            <a:extLst>
              <a:ext uri="{FF2B5EF4-FFF2-40B4-BE49-F238E27FC236}">
                <a16:creationId xmlns:a16="http://schemas.microsoft.com/office/drawing/2014/main" id="{6A4BDA9A-7937-4C7A-BDF1-BB12C5A6B026}"/>
              </a:ext>
            </a:extLst>
          </p:cNvPr>
          <p:cNvPicPr>
            <a:picLocks noChangeAspect="1"/>
          </p:cNvPicPr>
          <p:nvPr/>
        </p:nvPicPr>
        <p:blipFill rotWithShape="1">
          <a:blip r:embed="rId3"/>
          <a:srcRect l="40000" t="19332" r="25000" b="10000"/>
          <a:stretch/>
        </p:blipFill>
        <p:spPr>
          <a:xfrm>
            <a:off x="2590800" y="1077721"/>
            <a:ext cx="7391400" cy="5643754"/>
          </a:xfrm>
          <a:prstGeom prst="rect">
            <a:avLst/>
          </a:prstGeom>
        </p:spPr>
      </p:pic>
    </p:spTree>
    <p:extLst>
      <p:ext uri="{BB962C8B-B14F-4D97-AF65-F5344CB8AC3E}">
        <p14:creationId xmlns:p14="http://schemas.microsoft.com/office/powerpoint/2010/main" val="410039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1730188" y="1235076"/>
            <a:ext cx="8785412" cy="2574925"/>
          </a:xfrm>
        </p:spPr>
        <p:txBody>
          <a:bodyPr/>
          <a:lstStyle/>
          <a:p>
            <a:pPr>
              <a:spcAft>
                <a:spcPts val="600"/>
              </a:spcAft>
            </a:pPr>
            <a:r>
              <a:rPr lang="en-US" sz="2800" dirty="0">
                <a:latin typeface="Arial" panose="020B0604020202020204" pitchFamily="34" charset="0"/>
              </a:rPr>
              <a:t>Each case requires a referral.</a:t>
            </a:r>
          </a:p>
          <a:p>
            <a:pPr marL="0" indent="0">
              <a:spcAft>
                <a:spcPts val="600"/>
              </a:spcAft>
              <a:buNone/>
            </a:pPr>
            <a:br>
              <a:rPr lang="en-US" sz="2800" dirty="0">
                <a:latin typeface="Arial" panose="020B0604020202020204" pitchFamily="34" charset="0"/>
              </a:rPr>
            </a:br>
            <a:r>
              <a:rPr lang="en-US" sz="2800" dirty="0">
                <a:latin typeface="Arial" panose="020B0604020202020204" pitchFamily="34" charset="0"/>
              </a:rPr>
              <a:t>Determine which type of referral is indicated for each case and explain WHY you believe that type of referral is appropriate. </a:t>
            </a:r>
            <a:br>
              <a:rPr lang="en-US" sz="2800" dirty="0">
                <a:latin typeface="Arial" panose="020B0604020202020204" pitchFamily="34" charset="0"/>
              </a:rPr>
            </a:br>
            <a:endParaRPr lang="en-US" sz="2800" dirty="0">
              <a:latin typeface="Arial" panose="020B0604020202020204" pitchFamily="34" charset="0"/>
            </a:endParaRPr>
          </a:p>
          <a:p>
            <a:pPr>
              <a:spcAft>
                <a:spcPts val="600"/>
              </a:spcAft>
            </a:pPr>
            <a:r>
              <a:rPr lang="en-US" sz="2800" dirty="0">
                <a:latin typeface="Arial" panose="020B0604020202020204" pitchFamily="34" charset="0"/>
              </a:rPr>
              <a:t>Case #1: Mr. Burns</a:t>
            </a:r>
          </a:p>
          <a:p>
            <a:pPr>
              <a:spcAft>
                <a:spcPts val="600"/>
              </a:spcAft>
            </a:pPr>
            <a:r>
              <a:rPr lang="en-US" sz="2800" dirty="0">
                <a:latin typeface="Arial" panose="020B0604020202020204" pitchFamily="34" charset="0"/>
              </a:rPr>
              <a:t>Case #2: Ms. Hayes</a:t>
            </a:r>
          </a:p>
        </p:txBody>
      </p:sp>
      <p:sp>
        <p:nvSpPr>
          <p:cNvPr id="36868" name="Rectangle 2"/>
          <p:cNvSpPr>
            <a:spLocks noChangeArrowheads="1"/>
          </p:cNvSpPr>
          <p:nvPr/>
        </p:nvSpPr>
        <p:spPr bwMode="auto">
          <a:xfrm>
            <a:off x="1981200" y="152401"/>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800" b="1" dirty="0">
                <a:solidFill>
                  <a:srgbClr val="FFFFFF"/>
                </a:solidFill>
                <a:latin typeface="Calibri" panose="020F0502020204030204" pitchFamily="34" charset="0"/>
              </a:rPr>
              <a:t>Emergent versus Non-Emergent Referral Scenarios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26</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805575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703385" y="1125416"/>
            <a:ext cx="11025553" cy="2684586"/>
          </a:xfrm>
        </p:spPr>
        <p:txBody>
          <a:bodyPr/>
          <a:lstStyle/>
          <a:p>
            <a:pPr marL="0" indent="0">
              <a:spcAft>
                <a:spcPts val="600"/>
              </a:spcAft>
              <a:buNone/>
            </a:pPr>
            <a:r>
              <a:rPr lang="en-US" sz="2400" kern="1200" dirty="0">
                <a:solidFill>
                  <a:srgbClr val="000000"/>
                </a:solidFill>
                <a:ea typeface="Times New Roman" panose="02020603050405020304" pitchFamily="18" charset="0"/>
                <a:cs typeface="Times New Roman" panose="02020603050405020304" pitchFamily="18" charset="0"/>
              </a:rPr>
              <a:t>While doing chaplain rounds, you approach cell 1028 and observe inmate Burns alone in his cell. Mr. Burns’ cellmate is at work. Burns asks you if you have a minute to listen to a concern of his. Burns explains that he hasn’t had a chance to speak to the Chaplain in the past few days because he was out at court and was in the county jail for a week. Mr. Burns indicated that he typically sees his assigned Psychologist at least once per month. Burns indicated that while he was out to court, he received an additional 3-6 years for a robbery. He indicated that he expected more time, but was somewhat disappointed that he would be missing his son’s graduation from college next year. Mr. Burns appeared withdrawn and particularly unhappy with the situation and noted that he would be appealing the new conviction. You recognize Mr. Burns from his regular attendance at your service. You have a fairly good relationship with Mr. Burns, as he frequently is open to discussing his spirituality with you. </a:t>
            </a:r>
            <a:br>
              <a:rPr lang="en-US" sz="2400" kern="1200" dirty="0">
                <a:solidFill>
                  <a:srgbClr val="000000"/>
                </a:solidFill>
                <a:ea typeface="Times New Roman" panose="02020603050405020304" pitchFamily="18" charset="0"/>
                <a:cs typeface="Times New Roman" panose="02020603050405020304" pitchFamily="18" charset="0"/>
              </a:rPr>
            </a:br>
            <a:br>
              <a:rPr lang="en-US" sz="2400" kern="1200" dirty="0">
                <a:solidFill>
                  <a:srgbClr val="000000"/>
                </a:solidFill>
                <a:ea typeface="Times New Roman" panose="02020603050405020304" pitchFamily="18" charset="0"/>
                <a:cs typeface="Times New Roman" panose="02020603050405020304" pitchFamily="18" charset="0"/>
              </a:rPr>
            </a:br>
            <a:r>
              <a:rPr lang="en-US" sz="2400" b="1" kern="1200" dirty="0">
                <a:solidFill>
                  <a:srgbClr val="000000"/>
                </a:solidFill>
                <a:ea typeface="Times New Roman" panose="02020603050405020304" pitchFamily="18" charset="0"/>
                <a:cs typeface="Times New Roman" panose="02020603050405020304" pitchFamily="18" charset="0"/>
              </a:rPr>
              <a:t>What type of Referral to Psychology do you believe is indicated? Emergent or Non-Emergent and Why?</a:t>
            </a:r>
            <a:endParaRPr lang="en-US" sz="2400" dirty="0">
              <a:latin typeface="Arial" panose="020B0604020202020204" pitchFamily="34" charset="0"/>
            </a:endParaRPr>
          </a:p>
        </p:txBody>
      </p:sp>
      <p:sp>
        <p:nvSpPr>
          <p:cNvPr id="36868" name="Rectangle 2"/>
          <p:cNvSpPr>
            <a:spLocks noChangeArrowheads="1"/>
          </p:cNvSpPr>
          <p:nvPr/>
        </p:nvSpPr>
        <p:spPr bwMode="auto">
          <a:xfrm>
            <a:off x="1981200" y="152401"/>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800" b="1" dirty="0">
                <a:solidFill>
                  <a:srgbClr val="FFFFFF"/>
                </a:solidFill>
                <a:latin typeface="Calibri" panose="020F0502020204030204" pitchFamily="34" charset="0"/>
              </a:rPr>
              <a:t>Emergent versus Non-Emergent Referral Scenarios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27</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62567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703385" y="1125416"/>
            <a:ext cx="11025553" cy="2684586"/>
          </a:xfrm>
        </p:spPr>
        <p:txBody>
          <a:bodyPr/>
          <a:lstStyle/>
          <a:p>
            <a:pPr marL="0" indent="0">
              <a:spcAft>
                <a:spcPts val="600"/>
              </a:spcAft>
              <a:buNone/>
            </a:pPr>
            <a:r>
              <a:rPr lang="en-US" sz="2400" kern="1200" dirty="0">
                <a:solidFill>
                  <a:srgbClr val="000000"/>
                </a:solidFill>
                <a:ea typeface="Times New Roman" panose="02020603050405020304" pitchFamily="18" charset="0"/>
                <a:cs typeface="Times New Roman" panose="02020603050405020304" pitchFamily="18" charset="0"/>
              </a:rPr>
              <a:t>Correct Answer: NON-EMERGENT. </a:t>
            </a:r>
          </a:p>
          <a:p>
            <a:pPr marL="0" indent="0">
              <a:spcAft>
                <a:spcPts val="600"/>
              </a:spcAft>
              <a:buNone/>
            </a:pPr>
            <a:r>
              <a:rPr lang="en-US" sz="2400" kern="1200" dirty="0">
                <a:solidFill>
                  <a:srgbClr val="000000"/>
                </a:solidFill>
                <a:ea typeface="Times New Roman" panose="02020603050405020304" pitchFamily="18" charset="0"/>
                <a:cs typeface="Times New Roman" panose="02020603050405020304" pitchFamily="18" charset="0"/>
              </a:rPr>
              <a:t>Mr. Burns’ issues do not require immediate attention. Although they appear legitimate, they do not present an EMERGENCY that must be addressed immediately. Mr. Burns has indicated that he is experiencing some mild symptoms of depression, but also indicated that he is regularly (i.e., at least once per month) seen by Psychology staff. However, you are aware that receiving additional time on top of one’s sentence is indeed “bad news” and can be particularly stressful for an individual that was anticipating going home within the next year. You identified that Mr. Burns did endorse at least some protective factors, including that he was looking towards the future (i.e., he would be appealing his case). Informing Mr. Burns that you will submit a NON-EMERGENT mental health referral to Psychology, via DC-97, will ensure that Psychology staff will see Mr. Burns within 1 week or five working days to address his concerns. </a:t>
            </a:r>
            <a:endParaRPr lang="en-US" sz="2400" dirty="0">
              <a:latin typeface="Arial" panose="020B0604020202020204" pitchFamily="34" charset="0"/>
            </a:endParaRPr>
          </a:p>
        </p:txBody>
      </p:sp>
      <p:sp>
        <p:nvSpPr>
          <p:cNvPr id="36868" name="Rectangle 2"/>
          <p:cNvSpPr>
            <a:spLocks noChangeArrowheads="1"/>
          </p:cNvSpPr>
          <p:nvPr/>
        </p:nvSpPr>
        <p:spPr bwMode="auto">
          <a:xfrm>
            <a:off x="1981200" y="152401"/>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800" b="1" dirty="0">
                <a:solidFill>
                  <a:srgbClr val="FFFFFF"/>
                </a:solidFill>
                <a:latin typeface="Calibri" panose="020F0502020204030204" pitchFamily="34" charset="0"/>
              </a:rPr>
              <a:t>Emergent versus Non-Emergent Referral Scenarios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28</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127967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703385" y="1125416"/>
            <a:ext cx="11025553" cy="2684586"/>
          </a:xfrm>
        </p:spPr>
        <p:txBody>
          <a:bodyPr/>
          <a:lstStyle/>
          <a:p>
            <a:pPr marL="292100" marR="0" indent="-237490">
              <a:spcBef>
                <a:spcPts val="290"/>
              </a:spcBef>
              <a:spcAft>
                <a:spcPts val="0"/>
              </a:spcAft>
            </a:pPr>
            <a:r>
              <a:rPr lang="en-US" sz="2000" kern="1200" dirty="0">
                <a:solidFill>
                  <a:srgbClr val="000000"/>
                </a:solidFill>
                <a:latin typeface="Times New Roman" panose="02020603050405020304" pitchFamily="18" charset="0"/>
                <a:ea typeface="Times New Roman" panose="02020603050405020304" pitchFamily="18" charset="0"/>
              </a:rPr>
              <a:t>On Friday, you entered the Restricted Housing Unit to conduct Chaplain rounds. Upon approaching cell 1024, you see Ms. Hayes standing at her cell door. Ms. Hayes asks to speak to you briefly at the cell door. During her conversation, she reveals that she has lost hope of getting paroled because of the misconduct she received last week for “refusing to obey an order”. She indicates that she feels helpless and has been unusually reluctant to go to chow. Since you’ve worked in this prison for the past few years, you’ve never noticed Ms. Hayes to act this way, especially when she has attended your service. You ask Ms. Hayes whether or not she is contemplating suicide. Ms. Hayes states that she would never kill herself because she “loves life and herself.” You ask Ms. Hayes if she is thinking about a plan of how to kill herself. Ms. Hayes reiterates that she would never kill herself but simply wanted to know when her cellmate would be returning from ATA (authorized temporary absence). Additionally, during your conversation with Ms. Hayes, you observe that she appears somewhat tearful though she seems to be holding back from completely crying. You know Ms. Hayes to have a strong conviction to her faith, and is extremely resilient in having dealt with many life and spiritual stressors during her incarceration. Ms. Hayes’ history is well known to you and other Chaplains in the prison, in that she has attempted suicide in the past following other stressful life events. These other self-injuries resulted in Psychiatric Observation and Mental Health Unit placements.</a:t>
            </a:r>
            <a:br>
              <a:rPr lang="en-US" sz="2800" b="1" kern="1200" dirty="0">
                <a:solidFill>
                  <a:srgbClr val="000000"/>
                </a:solidFill>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p:txBody>
      </p:sp>
      <p:sp>
        <p:nvSpPr>
          <p:cNvPr id="36868" name="Rectangle 2"/>
          <p:cNvSpPr>
            <a:spLocks noChangeArrowheads="1"/>
          </p:cNvSpPr>
          <p:nvPr/>
        </p:nvSpPr>
        <p:spPr bwMode="auto">
          <a:xfrm>
            <a:off x="1981200" y="152401"/>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800" b="1" dirty="0">
                <a:solidFill>
                  <a:srgbClr val="FFFFFF"/>
                </a:solidFill>
                <a:latin typeface="Calibri" panose="020F0502020204030204" pitchFamily="34" charset="0"/>
              </a:rPr>
              <a:t>Emergent versus Non-Emergent Referral Scenarios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29</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19271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PA DOC Suicides</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3</a:t>
            </a:fld>
            <a:endParaRPr lang="en-US" dirty="0">
              <a:solidFill>
                <a:srgbClr val="000000"/>
              </a:solidFill>
              <a:latin typeface="Arial" panose="020B0604020202020204" pitchFamily="34" charset="0"/>
            </a:endParaRPr>
          </a:p>
        </p:txBody>
      </p:sp>
      <p:pic>
        <p:nvPicPr>
          <p:cNvPr id="6" name="Content Placeholder 5">
            <a:extLst>
              <a:ext uri="{FF2B5EF4-FFF2-40B4-BE49-F238E27FC236}">
                <a16:creationId xmlns:a16="http://schemas.microsoft.com/office/drawing/2014/main" id="{D67A8753-A526-4283-A7C2-F6A9822A56D9}"/>
              </a:ext>
            </a:extLst>
          </p:cNvPr>
          <p:cNvPicPr>
            <a:picLocks noGrp="1" noChangeAspect="1"/>
          </p:cNvPicPr>
          <p:nvPr>
            <p:ph idx="1"/>
          </p:nvPr>
        </p:nvPicPr>
        <p:blipFill>
          <a:blip r:embed="rId3"/>
          <a:stretch>
            <a:fillRect/>
          </a:stretch>
        </p:blipFill>
        <p:spPr>
          <a:xfrm>
            <a:off x="1366004" y="1047750"/>
            <a:ext cx="9930646" cy="4985103"/>
          </a:xfrm>
          <a:prstGeom prst="rect">
            <a:avLst/>
          </a:prstGeom>
        </p:spPr>
      </p:pic>
    </p:spTree>
    <p:extLst>
      <p:ext uri="{BB962C8B-B14F-4D97-AF65-F5344CB8AC3E}">
        <p14:creationId xmlns:p14="http://schemas.microsoft.com/office/powerpoint/2010/main" val="1759093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4294967295"/>
          </p:nvPr>
        </p:nvSpPr>
        <p:spPr>
          <a:xfrm>
            <a:off x="703385" y="1125416"/>
            <a:ext cx="11025553" cy="2684586"/>
          </a:xfrm>
        </p:spPr>
        <p:txBody>
          <a:bodyPr/>
          <a:lstStyle/>
          <a:p>
            <a:pPr marL="292100" marR="0" indent="-237490">
              <a:spcBef>
                <a:spcPts val="290"/>
              </a:spcBef>
              <a:spcAft>
                <a:spcPts val="0"/>
              </a:spcAft>
            </a:pPr>
            <a:r>
              <a:rPr lang="en-US" sz="1800" kern="1200" dirty="0">
                <a:solidFill>
                  <a:srgbClr val="000000"/>
                </a:solidFill>
                <a:ea typeface="Times New Roman" panose="02020603050405020304" pitchFamily="18" charset="0"/>
                <a:cs typeface="Times New Roman" panose="02020603050405020304" pitchFamily="18" charset="0"/>
              </a:rPr>
              <a:t>Correct Answer: EMERGENT referral to PSYCHOLOGY. </a:t>
            </a:r>
          </a:p>
          <a:p>
            <a:pPr marL="292100" marR="0" indent="-237490">
              <a:spcBef>
                <a:spcPts val="290"/>
              </a:spcBef>
              <a:spcAft>
                <a:spcPts val="0"/>
              </a:spcAft>
            </a:pPr>
            <a:r>
              <a:rPr lang="en-US" sz="1800" kern="1200" dirty="0">
                <a:solidFill>
                  <a:srgbClr val="000000"/>
                </a:solidFill>
                <a:ea typeface="Times New Roman" panose="02020603050405020304" pitchFamily="18" charset="0"/>
                <a:cs typeface="Times New Roman" panose="02020603050405020304" pitchFamily="18" charset="0"/>
              </a:rPr>
              <a:t>Although Ms. Hayes has indicated that she is not thinking about suicide or how she might kill herself, she has indeed reported hopelessness associated with her recent life changes. Additionally, given your tenure as a Chaplain in the prison, you know that Ms. Hayes has been seeking parole for some time now and that this represented a significant loss and stressor to her. Furthermore, Ms. Hayes has reported several other significant changes in her eating patterns, as well as other feelings of hopelessness and observations of tearfulness and an unusual inquiry about when her cellmate would return from ATA (which possibly suggests Ms. Hayes’ desire to identify an opportunity to self-harm). In weighing whether or not to make an EMERGENT or NON-EMERGENT referral to Psychology staff, you decide that you are not comfortable with Ms. Hayes having to wait until potentially Monday morning to see a Psychology staff member, as you are also aware that she has a history of serious self-injury which resulted in POC and MHU placements. Taking all factors into full consideration, Ms. Hayes’ situation does appear to present an emergency that should be assessed immediately by Psychology staff. As a result, you inform Ms. Hayes of your desire to have her assessed by Psychology staff immediately. She indicates that she is thankful of this opportunity and would welcome a chance to speak to Psychology in a private and confidential setting. As a result, you remain at Ms. Hayes’ cell and notify the rounding block officer immediately of the situation. Next, the correctional officer notifies Dr. Dan, the assigned block Psychologist, of the situation. Dr. Dan indicated that he is on his way down to cell 1024 to see Ms. Hayes. You remain with Ms. Hayes until Dr. Dan arrives.  </a:t>
            </a:r>
            <a:br>
              <a:rPr lang="en-US" sz="2000" kern="1200" dirty="0">
                <a:solidFill>
                  <a:srgbClr val="000000"/>
                </a:solidFill>
                <a:ea typeface="Times New Roman" panose="02020603050405020304" pitchFamily="18" charset="0"/>
                <a:cs typeface="Times New Roman" panose="02020603050405020304" pitchFamily="18" charset="0"/>
              </a:rPr>
            </a:br>
            <a:br>
              <a:rPr lang="en-US" sz="2800" b="1" kern="1200" dirty="0">
                <a:solidFill>
                  <a:srgbClr val="000000"/>
                </a:solidFill>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p:txBody>
      </p:sp>
      <p:sp>
        <p:nvSpPr>
          <p:cNvPr id="36868" name="Rectangle 2"/>
          <p:cNvSpPr>
            <a:spLocks noChangeArrowheads="1"/>
          </p:cNvSpPr>
          <p:nvPr/>
        </p:nvSpPr>
        <p:spPr bwMode="auto">
          <a:xfrm>
            <a:off x="1981200" y="152401"/>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800" b="1" dirty="0">
                <a:solidFill>
                  <a:srgbClr val="FFFFFF"/>
                </a:solidFill>
                <a:latin typeface="Calibri" panose="020F0502020204030204" pitchFamily="34" charset="0"/>
              </a:rPr>
              <a:t>Emergent versus Non-Emergent Referral Scenarios</a:t>
            </a:r>
          </a:p>
        </p:txBody>
      </p:sp>
      <p:sp>
        <p:nvSpPr>
          <p:cNvPr id="2" name="Slide Number Placeholder 1"/>
          <p:cNvSpPr>
            <a:spLocks noGrp="1"/>
          </p:cNvSpPr>
          <p:nvPr>
            <p:ph type="sldNum" sz="quarter" idx="12"/>
          </p:nvPr>
        </p:nvSpPr>
        <p:spPr/>
        <p:txBody>
          <a:bodyPr/>
          <a:lstStyle/>
          <a:p>
            <a:pPr fontAlgn="base">
              <a:spcBef>
                <a:spcPct val="0"/>
              </a:spcBef>
              <a:spcAft>
                <a:spcPct val="0"/>
              </a:spcAft>
            </a:pPr>
            <a:fld id="{56615104-48E5-44C8-9C01-DFF636F8744D}" type="slidenum">
              <a:rPr lang="en-US">
                <a:solidFill>
                  <a:srgbClr val="000000"/>
                </a:solidFill>
                <a:latin typeface="Arial" panose="020B0604020202020204" pitchFamily="34" charset="0"/>
              </a:rPr>
              <a:pPr fontAlgn="base">
                <a:spcBef>
                  <a:spcPct val="0"/>
                </a:spcBef>
                <a:spcAft>
                  <a:spcPct val="0"/>
                </a:spcAft>
              </a:pPr>
              <a:t>30</a:t>
            </a:fld>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553515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xfrm>
            <a:off x="8991600" y="6096000"/>
            <a:ext cx="1905000" cy="457200"/>
          </a:xfrm>
          <a:noFill/>
        </p:spPr>
        <p:txBody>
          <a:bodyPr anchor="b"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E38D6362-B740-43C7-9842-5D6C7DCD5400}" type="slidenum">
              <a:rPr lang="en-US" altLang="en-US" sz="1400">
                <a:solidFill>
                  <a:srgbClr val="000000"/>
                </a:solidFill>
              </a:rPr>
              <a:pPr fontAlgn="base">
                <a:spcBef>
                  <a:spcPct val="0"/>
                </a:spcBef>
                <a:spcAft>
                  <a:spcPct val="0"/>
                </a:spcAft>
                <a:buNone/>
              </a:pPr>
              <a:t>31</a:t>
            </a:fld>
            <a:endParaRPr lang="en-US" altLang="en-US" sz="1400">
              <a:solidFill>
                <a:srgbClr val="000000"/>
              </a:solidFill>
            </a:endParaRPr>
          </a:p>
        </p:txBody>
      </p:sp>
      <p:sp>
        <p:nvSpPr>
          <p:cNvPr id="47107" name="Rectangle 2"/>
          <p:cNvSpPr>
            <a:spLocks noGrp="1" noChangeArrowheads="1"/>
          </p:cNvSpPr>
          <p:nvPr>
            <p:ph type="title" idx="4294967295"/>
          </p:nvPr>
        </p:nvSpPr>
        <p:spPr>
          <a:xfrm>
            <a:off x="1981200" y="152400"/>
            <a:ext cx="8229600" cy="685800"/>
          </a:xfrm>
        </p:spPr>
        <p:txBody>
          <a:bodyPr anchor="b"/>
          <a:lstStyle/>
          <a:p>
            <a:pPr eaLnBrk="1" hangingPunct="1"/>
            <a:r>
              <a:rPr lang="en-US" altLang="en-US" sz="2800" dirty="0"/>
              <a:t>Mental Health Referral Procedure REMINDERS</a:t>
            </a:r>
          </a:p>
        </p:txBody>
      </p:sp>
      <p:sp>
        <p:nvSpPr>
          <p:cNvPr id="47108" name="Rectangle 3"/>
          <p:cNvSpPr>
            <a:spLocks noGrp="1" noChangeArrowheads="1"/>
          </p:cNvSpPr>
          <p:nvPr>
            <p:ph type="body" idx="4294967295"/>
          </p:nvPr>
        </p:nvSpPr>
        <p:spPr>
          <a:xfrm>
            <a:off x="1828800" y="1066800"/>
            <a:ext cx="8534400" cy="3505200"/>
          </a:xfrm>
        </p:spPr>
        <p:txBody>
          <a:bodyPr/>
          <a:lstStyle/>
          <a:p>
            <a:pPr marL="0" indent="0">
              <a:spcAft>
                <a:spcPts val="600"/>
              </a:spcAft>
              <a:buNone/>
            </a:pPr>
            <a:r>
              <a:rPr lang="en-US" altLang="en-US" sz="2800" dirty="0"/>
              <a:t>Depending on how “emergent” the situation is will dictate the staff member’s action. </a:t>
            </a:r>
          </a:p>
          <a:p>
            <a:pPr marL="0" indent="0">
              <a:spcAft>
                <a:spcPts val="600"/>
              </a:spcAft>
              <a:buNone/>
            </a:pPr>
            <a:endParaRPr lang="en-US" altLang="en-US" sz="2800" dirty="0"/>
          </a:p>
          <a:p>
            <a:pPr marL="0" indent="0">
              <a:spcAft>
                <a:spcPts val="600"/>
              </a:spcAft>
              <a:buNone/>
            </a:pPr>
            <a:r>
              <a:rPr lang="en-US" altLang="en-US" sz="2800" dirty="0"/>
              <a:t>A DC-97 is NOT appropriate for every situation. Remember, for those instances deemed to be EMERGENCIES, an EMERGENT response is required. A DC-97 is NOT appropriate for an emergency.</a:t>
            </a:r>
            <a:br>
              <a:rPr lang="en-US" altLang="en-US" sz="2800" dirty="0"/>
            </a:br>
            <a:br>
              <a:rPr lang="en-US" altLang="en-US" sz="2800" dirty="0"/>
            </a:br>
            <a:br>
              <a:rPr lang="en-US" altLang="en-US" sz="2800" dirty="0"/>
            </a:br>
            <a:r>
              <a:rPr lang="en-US" altLang="en-US" sz="2800" dirty="0"/>
              <a:t>The Psychiatric provider initiates suicide precautions as per program policy.  </a:t>
            </a:r>
          </a:p>
        </p:txBody>
      </p:sp>
    </p:spTree>
    <p:extLst>
      <p:ext uri="{BB962C8B-B14F-4D97-AF65-F5344CB8AC3E}">
        <p14:creationId xmlns:p14="http://schemas.microsoft.com/office/powerpoint/2010/main" val="1180992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xfrm>
            <a:off x="8991600" y="6096000"/>
            <a:ext cx="1905000" cy="457200"/>
          </a:xfrm>
          <a:noFill/>
        </p:spPr>
        <p:txBody>
          <a:bodyPr anchor="b"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659F1892-5913-47D7-ACC2-9D593EBD4C4C}" type="slidenum">
              <a:rPr lang="en-US" altLang="en-US" sz="1400">
                <a:solidFill>
                  <a:srgbClr val="000000"/>
                </a:solidFill>
              </a:rPr>
              <a:pPr fontAlgn="base">
                <a:spcBef>
                  <a:spcPct val="0"/>
                </a:spcBef>
                <a:spcAft>
                  <a:spcPct val="0"/>
                </a:spcAft>
                <a:buNone/>
              </a:pPr>
              <a:t>32</a:t>
            </a:fld>
            <a:endParaRPr lang="en-US" altLang="en-US" sz="1400">
              <a:solidFill>
                <a:srgbClr val="000000"/>
              </a:solidFill>
            </a:endParaRPr>
          </a:p>
        </p:txBody>
      </p:sp>
      <p:sp>
        <p:nvSpPr>
          <p:cNvPr id="49155" name="Rectangle 3"/>
          <p:cNvSpPr>
            <a:spLocks noGrp="1" noChangeArrowheads="1"/>
          </p:cNvSpPr>
          <p:nvPr>
            <p:ph type="body" idx="4294967295"/>
          </p:nvPr>
        </p:nvSpPr>
        <p:spPr>
          <a:xfrm>
            <a:off x="1828800" y="1295400"/>
            <a:ext cx="8686800" cy="5029200"/>
          </a:xfrm>
        </p:spPr>
        <p:txBody>
          <a:bodyPr/>
          <a:lstStyle/>
          <a:p>
            <a:pPr>
              <a:spcBef>
                <a:spcPts val="2400"/>
              </a:spcBef>
              <a:spcAft>
                <a:spcPts val="600"/>
              </a:spcAft>
            </a:pPr>
            <a:r>
              <a:rPr lang="en-US" altLang="en-US" sz="2800" dirty="0"/>
              <a:t>For </a:t>
            </a:r>
            <a:r>
              <a:rPr lang="en-US" altLang="en-US" sz="2800" b="1" u="sng" dirty="0"/>
              <a:t>emergent referrals</a:t>
            </a:r>
            <a:r>
              <a:rPr lang="en-US" altLang="en-US" sz="2800" dirty="0"/>
              <a:t>, do not leave the individual alone until a mental health professional is able to see the patient. Once Psychology is notified of an emergent referral, Psychology staff are to </a:t>
            </a:r>
            <a:r>
              <a:rPr lang="en-US" altLang="en-US" sz="2800" b="1" u="sng" dirty="0"/>
              <a:t>IMMEDIATELY</a:t>
            </a:r>
            <a:r>
              <a:rPr lang="en-US" altLang="en-US" sz="2800" dirty="0"/>
              <a:t> see the person. </a:t>
            </a:r>
          </a:p>
          <a:p>
            <a:pPr>
              <a:spcBef>
                <a:spcPts val="2400"/>
              </a:spcBef>
              <a:spcAft>
                <a:spcPts val="600"/>
              </a:spcAft>
            </a:pPr>
            <a:r>
              <a:rPr lang="en-US" altLang="en-US" sz="2800" dirty="0"/>
              <a:t>A </a:t>
            </a:r>
            <a:r>
              <a:rPr lang="en-US" altLang="en-US" sz="2800" b="1" u="sng" dirty="0"/>
              <a:t>non-emergent referral </a:t>
            </a:r>
            <a:r>
              <a:rPr lang="en-US" altLang="en-US" sz="2800" dirty="0"/>
              <a:t>may be made to psychology for further evaluation and treatment. If Psychology determines that it is necessary, </a:t>
            </a:r>
            <a:r>
              <a:rPr lang="en-US" altLang="en-US" sz="2800" b="1" u="sng" dirty="0"/>
              <a:t>Psychology staff </a:t>
            </a:r>
            <a:r>
              <a:rPr lang="en-US" altLang="en-US" sz="2800" dirty="0"/>
              <a:t>will refer the person to Psychiatry. </a:t>
            </a:r>
          </a:p>
        </p:txBody>
      </p:sp>
      <p:sp>
        <p:nvSpPr>
          <p:cNvPr id="49156" name="Rectangle 2"/>
          <p:cNvSpPr>
            <a:spLocks noChangeArrowheads="1"/>
          </p:cNvSpPr>
          <p:nvPr/>
        </p:nvSpPr>
        <p:spPr bwMode="auto">
          <a:xfrm>
            <a:off x="19812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800" b="1" kern="0" dirty="0">
                <a:solidFill>
                  <a:srgbClr val="FFFFFF"/>
                </a:solidFill>
                <a:latin typeface="Calibri" panose="020F0502020204030204" pitchFamily="34" charset="0"/>
                <a:ea typeface="+mj-ea"/>
                <a:cs typeface="+mj-cs"/>
              </a:rPr>
              <a:t>Mental Health Referral Procedure REMINDERS</a:t>
            </a:r>
            <a:endParaRPr lang="en-US" altLang="en-US" sz="4000" b="1" dirty="0">
              <a:solidFill>
                <a:srgbClr val="FFFFFF"/>
              </a:solidFill>
            </a:endParaRPr>
          </a:p>
        </p:txBody>
      </p:sp>
    </p:spTree>
    <p:extLst>
      <p:ext uri="{BB962C8B-B14F-4D97-AF65-F5344CB8AC3E}">
        <p14:creationId xmlns:p14="http://schemas.microsoft.com/office/powerpoint/2010/main" val="3245233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xfrm>
            <a:off x="8991600" y="6096000"/>
            <a:ext cx="1905000" cy="457200"/>
          </a:xfrm>
          <a:noFill/>
        </p:spPr>
        <p:txBody>
          <a:bodyPr anchor="b"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659F1892-5913-47D7-ACC2-9D593EBD4C4C}" type="slidenum">
              <a:rPr lang="en-US" altLang="en-US" sz="1400">
                <a:solidFill>
                  <a:srgbClr val="000000"/>
                </a:solidFill>
              </a:rPr>
              <a:pPr fontAlgn="base">
                <a:spcBef>
                  <a:spcPct val="0"/>
                </a:spcBef>
                <a:spcAft>
                  <a:spcPct val="0"/>
                </a:spcAft>
                <a:buNone/>
              </a:pPr>
              <a:t>33</a:t>
            </a:fld>
            <a:endParaRPr lang="en-US" altLang="en-US" sz="1400">
              <a:solidFill>
                <a:srgbClr val="000000"/>
              </a:solidFill>
            </a:endParaRPr>
          </a:p>
        </p:txBody>
      </p:sp>
      <p:sp>
        <p:nvSpPr>
          <p:cNvPr id="49155" name="Rectangle 3"/>
          <p:cNvSpPr>
            <a:spLocks noGrp="1" noChangeArrowheads="1"/>
          </p:cNvSpPr>
          <p:nvPr>
            <p:ph type="body" idx="4294967295"/>
          </p:nvPr>
        </p:nvSpPr>
        <p:spPr>
          <a:xfrm>
            <a:off x="1025769" y="1295400"/>
            <a:ext cx="11166231" cy="5029200"/>
          </a:xfrm>
        </p:spPr>
        <p:txBody>
          <a:bodyPr/>
          <a:lstStyle/>
          <a:p>
            <a:pPr>
              <a:spcBef>
                <a:spcPts val="2400"/>
              </a:spcBef>
              <a:spcAft>
                <a:spcPts val="600"/>
              </a:spcAft>
            </a:pPr>
            <a:r>
              <a:rPr lang="en-US" altLang="en-US" sz="2800" dirty="0">
                <a:latin typeface="Times New Roman" panose="02020603050405020304" pitchFamily="18" charset="0"/>
                <a:cs typeface="Times New Roman" panose="02020603050405020304" pitchFamily="18" charset="0"/>
              </a:rPr>
              <a:t>Attitude, communication, and collaboration mean everything.</a:t>
            </a:r>
          </a:p>
          <a:p>
            <a:pPr>
              <a:spcBef>
                <a:spcPts val="2400"/>
              </a:spcBef>
              <a:spcAft>
                <a:spcPts val="600"/>
              </a:spcAft>
            </a:pPr>
            <a:r>
              <a:rPr lang="en-US" altLang="en-US" sz="2800" dirty="0">
                <a:latin typeface="Times New Roman" panose="02020603050405020304" pitchFamily="18" charset="0"/>
                <a:cs typeface="Times New Roman" panose="02020603050405020304" pitchFamily="18" charset="0"/>
              </a:rPr>
              <a:t>False Deniers</a:t>
            </a:r>
          </a:p>
          <a:p>
            <a:pPr>
              <a:spcBef>
                <a:spcPts val="2400"/>
              </a:spcBef>
              <a:spcAft>
                <a:spcPts val="600"/>
              </a:spcAft>
            </a:pPr>
            <a:r>
              <a:rPr lang="en-US" altLang="en-US" sz="2800" dirty="0">
                <a:latin typeface="Times New Roman" panose="02020603050405020304" pitchFamily="18" charset="0"/>
                <a:cs typeface="Times New Roman" panose="02020603050405020304" pitchFamily="18" charset="0"/>
              </a:rPr>
              <a:t>Consider Risks. Consider Protective Factors. Ask about their Safety Plan</a:t>
            </a:r>
          </a:p>
          <a:p>
            <a:pPr>
              <a:spcBef>
                <a:spcPts val="2400"/>
              </a:spcBef>
              <a:spcAft>
                <a:spcPts val="600"/>
              </a:spcAft>
            </a:pPr>
            <a:r>
              <a:rPr lang="en-US" altLang="en-US" sz="2800" dirty="0">
                <a:latin typeface="Times New Roman" panose="02020603050405020304" pitchFamily="18" charset="0"/>
                <a:cs typeface="Times New Roman" panose="02020603050405020304" pitchFamily="18" charset="0"/>
              </a:rPr>
              <a:t> ALONE</a:t>
            </a:r>
          </a:p>
          <a:p>
            <a:pPr>
              <a:spcBef>
                <a:spcPts val="2400"/>
              </a:spcBef>
              <a:spcAft>
                <a:spcPts val="600"/>
              </a:spcAft>
            </a:pPr>
            <a:r>
              <a:rPr lang="en-US" altLang="en-US" sz="2800" dirty="0">
                <a:latin typeface="Times New Roman" panose="02020603050405020304" pitchFamily="18" charset="0"/>
                <a:cs typeface="Times New Roman" panose="02020603050405020304" pitchFamily="18" charset="0"/>
              </a:rPr>
              <a:t>Emergent vs. Non-Emergent Referrals</a:t>
            </a:r>
          </a:p>
        </p:txBody>
      </p:sp>
      <p:sp>
        <p:nvSpPr>
          <p:cNvPr id="49156" name="Rectangle 2"/>
          <p:cNvSpPr>
            <a:spLocks noChangeArrowheads="1"/>
          </p:cNvSpPr>
          <p:nvPr/>
        </p:nvSpPr>
        <p:spPr bwMode="auto">
          <a:xfrm>
            <a:off x="19812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000" b="1" dirty="0">
                <a:solidFill>
                  <a:srgbClr val="FFFFFF"/>
                </a:solidFill>
              </a:rPr>
              <a:t>Concluding Remarks</a:t>
            </a:r>
          </a:p>
        </p:txBody>
      </p:sp>
    </p:spTree>
    <p:extLst>
      <p:ext uri="{BB962C8B-B14F-4D97-AF65-F5344CB8AC3E}">
        <p14:creationId xmlns:p14="http://schemas.microsoft.com/office/powerpoint/2010/main" val="3607260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xfrm>
            <a:off x="8991600" y="6096000"/>
            <a:ext cx="1905000" cy="457200"/>
          </a:xfrm>
          <a:noFill/>
        </p:spPr>
        <p:txBody>
          <a:bodyPr anchor="b"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fld id="{659F1892-5913-47D7-ACC2-9D593EBD4C4C}" type="slidenum">
              <a:rPr lang="en-US" altLang="en-US" sz="1400">
                <a:solidFill>
                  <a:srgbClr val="000000"/>
                </a:solidFill>
              </a:rPr>
              <a:pPr fontAlgn="base">
                <a:spcBef>
                  <a:spcPct val="0"/>
                </a:spcBef>
                <a:spcAft>
                  <a:spcPct val="0"/>
                </a:spcAft>
                <a:buNone/>
              </a:pPr>
              <a:t>34</a:t>
            </a:fld>
            <a:endParaRPr lang="en-US" altLang="en-US" sz="1400">
              <a:solidFill>
                <a:srgbClr val="000000"/>
              </a:solidFill>
            </a:endParaRPr>
          </a:p>
        </p:txBody>
      </p:sp>
      <p:sp>
        <p:nvSpPr>
          <p:cNvPr id="49155" name="Rectangle 3"/>
          <p:cNvSpPr>
            <a:spLocks noGrp="1" noChangeArrowheads="1"/>
          </p:cNvSpPr>
          <p:nvPr>
            <p:ph type="body" idx="4294967295"/>
          </p:nvPr>
        </p:nvSpPr>
        <p:spPr>
          <a:xfrm>
            <a:off x="1828800" y="2368062"/>
            <a:ext cx="8686800" cy="2391507"/>
          </a:xfrm>
        </p:spPr>
        <p:txBody>
          <a:bodyPr/>
          <a:lstStyle/>
          <a:p>
            <a:pPr marL="0" indent="0" algn="ctr">
              <a:spcBef>
                <a:spcPts val="2400"/>
              </a:spcBef>
              <a:spcAft>
                <a:spcPts val="600"/>
              </a:spcAft>
              <a:buNone/>
            </a:pPr>
            <a:r>
              <a:rPr lang="en-US" sz="2800" b="1" dirty="0">
                <a:latin typeface="Times New Roman" panose="02020603050405020304" pitchFamily="18" charset="0"/>
                <a:cs typeface="Times New Roman" panose="02020603050405020304" pitchFamily="18" charset="0"/>
              </a:rPr>
              <a:t>Dr. Lucas D. Malishchak, DBA</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Director of the Psychology Office</a:t>
            </a:r>
            <a:br>
              <a:rPr lang="en-US" sz="2800" b="1" dirty="0">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Pennsylvania Department of Corrections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LMalishcha@pa.gov</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717-728-2093</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endParaRPr lang="en-US" altLang="en-US" sz="2800" dirty="0"/>
          </a:p>
        </p:txBody>
      </p:sp>
      <p:sp>
        <p:nvSpPr>
          <p:cNvPr id="49156" name="Rectangle 2"/>
          <p:cNvSpPr>
            <a:spLocks noChangeArrowheads="1"/>
          </p:cNvSpPr>
          <p:nvPr/>
        </p:nvSpPr>
        <p:spPr bwMode="auto">
          <a:xfrm>
            <a:off x="1981200" y="1524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4000" b="1" dirty="0">
                <a:solidFill>
                  <a:srgbClr val="FFFFFF"/>
                </a:solidFill>
              </a:rPr>
              <a:t>Questions</a:t>
            </a:r>
          </a:p>
        </p:txBody>
      </p:sp>
    </p:spTree>
    <p:extLst>
      <p:ext uri="{BB962C8B-B14F-4D97-AF65-F5344CB8AC3E}">
        <p14:creationId xmlns:p14="http://schemas.microsoft.com/office/powerpoint/2010/main" val="305411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Suicides in Correctional Settings</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4</a:t>
            </a:fld>
            <a:endParaRPr lang="en-US" dirty="0">
              <a:solidFill>
                <a:srgbClr val="000000"/>
              </a:solidFill>
              <a:latin typeface="Arial" panose="020B0604020202020204" pitchFamily="34" charset="0"/>
            </a:endParaRPr>
          </a:p>
        </p:txBody>
      </p:sp>
      <p:sp>
        <p:nvSpPr>
          <p:cNvPr id="2" name="Content Placeholder 1">
            <a:extLst>
              <a:ext uri="{FF2B5EF4-FFF2-40B4-BE49-F238E27FC236}">
                <a16:creationId xmlns:a16="http://schemas.microsoft.com/office/drawing/2014/main" id="{BBD9FEB9-6289-4DDB-BA49-32C5B9FA7D74}"/>
              </a:ext>
            </a:extLst>
          </p:cNvPr>
          <p:cNvSpPr>
            <a:spLocks noGrp="1"/>
          </p:cNvSpPr>
          <p:nvPr>
            <p:ph idx="1"/>
          </p:nvPr>
        </p:nvSpPr>
        <p:spPr/>
        <p:txBody>
          <a:bodyPr/>
          <a:lstStyle/>
          <a:p>
            <a:pPr marL="0" indent="0" algn="ctr">
              <a:buNone/>
            </a:pPr>
            <a:endParaRPr lang="en-US" b="1" dirty="0"/>
          </a:p>
          <a:p>
            <a:pPr marL="0" indent="0" algn="ctr">
              <a:buNone/>
            </a:pPr>
            <a:r>
              <a:rPr lang="en-US" b="1" dirty="0"/>
              <a:t>What is it about the process of incarceration that may help explain why suicide rates are much higher amongst those incarcerated than compared to those in the community?</a:t>
            </a:r>
          </a:p>
          <a:p>
            <a:pPr marL="0" indent="0" algn="ctr">
              <a:buNone/>
            </a:pPr>
            <a:endParaRPr lang="en-US" b="1" dirty="0"/>
          </a:p>
        </p:txBody>
      </p:sp>
      <p:pic>
        <p:nvPicPr>
          <p:cNvPr id="4" name="Picture 3">
            <a:extLst>
              <a:ext uri="{FF2B5EF4-FFF2-40B4-BE49-F238E27FC236}">
                <a16:creationId xmlns:a16="http://schemas.microsoft.com/office/drawing/2014/main" id="{DE222760-0690-42DB-BA7E-B48680EC157F}"/>
              </a:ext>
            </a:extLst>
          </p:cNvPr>
          <p:cNvPicPr>
            <a:picLocks noChangeAspect="1"/>
          </p:cNvPicPr>
          <p:nvPr/>
        </p:nvPicPr>
        <p:blipFill rotWithShape="1">
          <a:blip r:embed="rId3"/>
          <a:srcRect l="20139" t="27222" r="49479" b="39722"/>
          <a:stretch/>
        </p:blipFill>
        <p:spPr>
          <a:xfrm>
            <a:off x="1143000" y="3414886"/>
            <a:ext cx="4044591" cy="2750322"/>
          </a:xfrm>
          <a:prstGeom prst="rect">
            <a:avLst/>
          </a:prstGeom>
        </p:spPr>
      </p:pic>
      <p:pic>
        <p:nvPicPr>
          <p:cNvPr id="6" name="Picture 5">
            <a:extLst>
              <a:ext uri="{FF2B5EF4-FFF2-40B4-BE49-F238E27FC236}">
                <a16:creationId xmlns:a16="http://schemas.microsoft.com/office/drawing/2014/main" id="{C44C9E6A-DAF3-445E-84DB-1D643A18308A}"/>
              </a:ext>
            </a:extLst>
          </p:cNvPr>
          <p:cNvPicPr>
            <a:picLocks noChangeAspect="1"/>
          </p:cNvPicPr>
          <p:nvPr/>
        </p:nvPicPr>
        <p:blipFill rotWithShape="1">
          <a:blip r:embed="rId4"/>
          <a:srcRect l="24962" t="30833" r="55035" b="41991"/>
          <a:stretch/>
        </p:blipFill>
        <p:spPr>
          <a:xfrm>
            <a:off x="7543800" y="3536481"/>
            <a:ext cx="2952750" cy="2507132"/>
          </a:xfrm>
          <a:prstGeom prst="rect">
            <a:avLst/>
          </a:prstGeom>
        </p:spPr>
      </p:pic>
    </p:spTree>
    <p:extLst>
      <p:ext uri="{BB962C8B-B14F-4D97-AF65-F5344CB8AC3E}">
        <p14:creationId xmlns:p14="http://schemas.microsoft.com/office/powerpoint/2010/main" val="2444445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Attitudes about Suicide</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5</a:t>
            </a:fld>
            <a:endParaRPr lang="en-US" dirty="0">
              <a:solidFill>
                <a:srgbClr val="000000"/>
              </a:solidFill>
              <a:latin typeface="Arial" panose="020B0604020202020204" pitchFamily="34" charset="0"/>
            </a:endParaRPr>
          </a:p>
        </p:txBody>
      </p:sp>
      <p:sp>
        <p:nvSpPr>
          <p:cNvPr id="3" name="Content Placeholder 2">
            <a:extLst>
              <a:ext uri="{FF2B5EF4-FFF2-40B4-BE49-F238E27FC236}">
                <a16:creationId xmlns:a16="http://schemas.microsoft.com/office/drawing/2014/main" id="{3DC3E693-BA82-4149-B78E-FB992A1CBB5E}"/>
              </a:ext>
            </a:extLst>
          </p:cNvPr>
          <p:cNvSpPr>
            <a:spLocks noGrp="1"/>
          </p:cNvSpPr>
          <p:nvPr>
            <p:ph idx="1"/>
          </p:nvPr>
        </p:nvSpPr>
        <p:spPr/>
        <p:txBody>
          <a:bodyPr/>
          <a:lstStyle/>
          <a:p>
            <a:r>
              <a:rPr lang="en-US" b="1" dirty="0"/>
              <a:t>Examples of negative attitudes?</a:t>
            </a:r>
            <a:br>
              <a:rPr lang="en-US" b="1" dirty="0"/>
            </a:br>
            <a:endParaRPr lang="en-US" b="1" dirty="0"/>
          </a:p>
          <a:p>
            <a:r>
              <a:rPr lang="en-US" b="1" dirty="0"/>
              <a:t>Potential impact of negative staff attitudes about suicide?</a:t>
            </a:r>
            <a:br>
              <a:rPr lang="en-US" b="1" dirty="0"/>
            </a:br>
            <a:endParaRPr lang="en-US" b="1" dirty="0"/>
          </a:p>
          <a:p>
            <a:pPr marL="0" indent="0">
              <a:buNone/>
            </a:pPr>
            <a:br>
              <a:rPr lang="en-US" b="1" dirty="0"/>
            </a:br>
            <a:br>
              <a:rPr lang="en-US" b="1" dirty="0"/>
            </a:br>
            <a:r>
              <a:rPr lang="en-US" b="1" dirty="0"/>
              <a:t>      </a:t>
            </a:r>
            <a:br>
              <a:rPr lang="en-US" b="1" dirty="0"/>
            </a:br>
            <a:r>
              <a:rPr lang="en-US" b="1" dirty="0"/>
              <a:t> 	</a:t>
            </a:r>
            <a:endParaRPr lang="en-US" dirty="0"/>
          </a:p>
          <a:p>
            <a:pPr marL="0" indent="0">
              <a:buNone/>
            </a:pPr>
            <a:br>
              <a:rPr lang="en-US" dirty="0"/>
            </a:br>
            <a:endParaRPr lang="en-US" dirty="0"/>
          </a:p>
        </p:txBody>
      </p:sp>
      <p:pic>
        <p:nvPicPr>
          <p:cNvPr id="2" name="Picture 1">
            <a:extLst>
              <a:ext uri="{FF2B5EF4-FFF2-40B4-BE49-F238E27FC236}">
                <a16:creationId xmlns:a16="http://schemas.microsoft.com/office/drawing/2014/main" id="{799E8812-F9DA-44AC-BE35-55D437CF914A}"/>
              </a:ext>
            </a:extLst>
          </p:cNvPr>
          <p:cNvPicPr>
            <a:picLocks noChangeAspect="1"/>
          </p:cNvPicPr>
          <p:nvPr/>
        </p:nvPicPr>
        <p:blipFill rotWithShape="1">
          <a:blip r:embed="rId3"/>
          <a:srcRect l="20139" t="30556" r="46180" b="27778"/>
          <a:stretch/>
        </p:blipFill>
        <p:spPr>
          <a:xfrm>
            <a:off x="3714750" y="3235324"/>
            <a:ext cx="3695700" cy="2857500"/>
          </a:xfrm>
          <a:prstGeom prst="rect">
            <a:avLst/>
          </a:prstGeom>
        </p:spPr>
      </p:pic>
    </p:spTree>
    <p:extLst>
      <p:ext uri="{BB962C8B-B14F-4D97-AF65-F5344CB8AC3E}">
        <p14:creationId xmlns:p14="http://schemas.microsoft.com/office/powerpoint/2010/main" val="154585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Attitudes about Suicide</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6</a:t>
            </a:fld>
            <a:endParaRPr lang="en-US" dirty="0">
              <a:solidFill>
                <a:srgbClr val="000000"/>
              </a:solidFill>
              <a:latin typeface="Arial" panose="020B0604020202020204" pitchFamily="34" charset="0"/>
            </a:endParaRPr>
          </a:p>
        </p:txBody>
      </p:sp>
      <p:sp>
        <p:nvSpPr>
          <p:cNvPr id="3" name="Content Placeholder 2">
            <a:extLst>
              <a:ext uri="{FF2B5EF4-FFF2-40B4-BE49-F238E27FC236}">
                <a16:creationId xmlns:a16="http://schemas.microsoft.com/office/drawing/2014/main" id="{3DC3E693-BA82-4149-B78E-FB992A1CBB5E}"/>
              </a:ext>
            </a:extLst>
          </p:cNvPr>
          <p:cNvSpPr>
            <a:spLocks noGrp="1"/>
          </p:cNvSpPr>
          <p:nvPr>
            <p:ph idx="1"/>
          </p:nvPr>
        </p:nvSpPr>
        <p:spPr>
          <a:xfrm>
            <a:off x="0" y="1219200"/>
            <a:ext cx="12191999" cy="4873624"/>
          </a:xfrm>
        </p:spPr>
        <p:txBody>
          <a:bodyPr/>
          <a:lstStyle/>
          <a:p>
            <a:pPr marL="0" indent="0" algn="ctr">
              <a:buNone/>
            </a:pPr>
            <a:r>
              <a:rPr lang="en-US" b="1" dirty="0"/>
              <a:t>          Administration and Front Line Staff Attitudes about Suicide 				</a:t>
            </a:r>
            <a:br>
              <a:rPr lang="en-US" b="1" dirty="0"/>
            </a:br>
            <a:r>
              <a:rPr lang="en-US" b="1" u="sng" dirty="0"/>
              <a:t>Our Expectation: ALL SUICIDES CAN BE PREVENTED</a:t>
            </a:r>
          </a:p>
          <a:p>
            <a:pPr marL="0" indent="0">
              <a:buNone/>
            </a:pPr>
            <a:r>
              <a:rPr lang="en-US" b="1" dirty="0"/>
              <a:t>         		</a:t>
            </a:r>
            <a:br>
              <a:rPr lang="en-US" b="1" dirty="0"/>
            </a:br>
            <a:r>
              <a:rPr lang="en-US" b="1" dirty="0">
                <a:solidFill>
                  <a:srgbClr val="FF0000"/>
                </a:solidFill>
              </a:rPr>
              <a:t>“</a:t>
            </a:r>
            <a:r>
              <a:rPr lang="en-US" b="1" dirty="0"/>
              <a:t> </a:t>
            </a:r>
            <a:r>
              <a:rPr lang="en-US" b="1" dirty="0">
                <a:solidFill>
                  <a:srgbClr val="FF0000"/>
                </a:solidFill>
              </a:rPr>
              <a:t>NEGATIVE STAFF ATTITUDES IMPEDE SUICIDE PREVENTION EFFORTS”</a:t>
            </a:r>
          </a:p>
          <a:p>
            <a:pPr marL="0" indent="0">
              <a:buNone/>
            </a:pPr>
            <a:endParaRPr lang="en-US" dirty="0"/>
          </a:p>
          <a:p>
            <a:pPr marL="0" indent="0">
              <a:buNone/>
            </a:pPr>
            <a:br>
              <a:rPr lang="en-US" dirty="0"/>
            </a:br>
            <a:endParaRPr lang="en-US" dirty="0"/>
          </a:p>
        </p:txBody>
      </p:sp>
      <p:pic>
        <p:nvPicPr>
          <p:cNvPr id="4" name="Picture 3">
            <a:extLst>
              <a:ext uri="{FF2B5EF4-FFF2-40B4-BE49-F238E27FC236}">
                <a16:creationId xmlns:a16="http://schemas.microsoft.com/office/drawing/2014/main" id="{EC0C9CD2-8299-4FD1-A473-EB700A229075}"/>
              </a:ext>
            </a:extLst>
          </p:cNvPr>
          <p:cNvPicPr>
            <a:picLocks noChangeAspect="1"/>
          </p:cNvPicPr>
          <p:nvPr/>
        </p:nvPicPr>
        <p:blipFill rotWithShape="1">
          <a:blip r:embed="rId3"/>
          <a:srcRect l="20139" t="25833" r="42535" b="29167"/>
          <a:stretch/>
        </p:blipFill>
        <p:spPr>
          <a:xfrm>
            <a:off x="4800600" y="4293087"/>
            <a:ext cx="2590800" cy="1952138"/>
          </a:xfrm>
          <a:prstGeom prst="rect">
            <a:avLst/>
          </a:prstGeom>
        </p:spPr>
      </p:pic>
    </p:spTree>
    <p:extLst>
      <p:ext uri="{BB962C8B-B14F-4D97-AF65-F5344CB8AC3E}">
        <p14:creationId xmlns:p14="http://schemas.microsoft.com/office/powerpoint/2010/main" val="117388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3200" dirty="0"/>
              <a:t>Attitudes about Suicide</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7</a:t>
            </a:fld>
            <a:endParaRPr lang="en-US" dirty="0">
              <a:solidFill>
                <a:srgbClr val="000000"/>
              </a:solidFill>
              <a:latin typeface="Arial" panose="020B0604020202020204" pitchFamily="34" charset="0"/>
            </a:endParaRPr>
          </a:p>
        </p:txBody>
      </p:sp>
      <p:sp>
        <p:nvSpPr>
          <p:cNvPr id="3" name="Content Placeholder 2">
            <a:extLst>
              <a:ext uri="{FF2B5EF4-FFF2-40B4-BE49-F238E27FC236}">
                <a16:creationId xmlns:a16="http://schemas.microsoft.com/office/drawing/2014/main" id="{3DC3E693-BA82-4149-B78E-FB992A1CBB5E}"/>
              </a:ext>
            </a:extLst>
          </p:cNvPr>
          <p:cNvSpPr>
            <a:spLocks noGrp="1"/>
          </p:cNvSpPr>
          <p:nvPr>
            <p:ph idx="1"/>
          </p:nvPr>
        </p:nvSpPr>
        <p:spPr>
          <a:xfrm>
            <a:off x="571500" y="1219200"/>
            <a:ext cx="10995660" cy="4873624"/>
          </a:xfrm>
        </p:spPr>
        <p:txBody>
          <a:bodyPr/>
          <a:lstStyle/>
          <a:p>
            <a:r>
              <a:rPr lang="en-US" b="1" dirty="0"/>
              <a:t>How do we implement the “right attitude” about suicides?</a:t>
            </a:r>
            <a:br>
              <a:rPr lang="en-US" b="1" dirty="0"/>
            </a:br>
            <a:endParaRPr lang="en-US" b="1" dirty="0"/>
          </a:p>
          <a:p>
            <a:pPr marL="457200" lvl="1" indent="0">
              <a:buNone/>
            </a:pPr>
            <a:r>
              <a:rPr lang="en-US" sz="2000" b="1" dirty="0">
                <a:solidFill>
                  <a:srgbClr val="FF0000"/>
                </a:solidFill>
              </a:rPr>
              <a:t>		1.) Take all threats seriously.</a:t>
            </a:r>
          </a:p>
          <a:p>
            <a:pPr marL="457200" lvl="1" indent="0">
              <a:buNone/>
            </a:pPr>
            <a:r>
              <a:rPr lang="en-US" sz="2000" b="1" dirty="0">
                <a:solidFill>
                  <a:srgbClr val="FF0000"/>
                </a:solidFill>
              </a:rPr>
              <a:t>		2.) Those incarcerated are vulnerable.</a:t>
            </a:r>
          </a:p>
          <a:p>
            <a:pPr marL="457200" lvl="1" indent="0">
              <a:buNone/>
            </a:pPr>
            <a:r>
              <a:rPr lang="en-US" sz="2000" b="1" dirty="0">
                <a:solidFill>
                  <a:srgbClr val="FF0000"/>
                </a:solidFill>
              </a:rPr>
              <a:t>		3.) Treat those incarcerated fairly and humanely.</a:t>
            </a:r>
          </a:p>
          <a:p>
            <a:pPr marL="457200" lvl="1" indent="0">
              <a:buNone/>
            </a:pPr>
            <a:r>
              <a:rPr lang="en-US" sz="2000" b="1" dirty="0">
                <a:solidFill>
                  <a:srgbClr val="FF0000"/>
                </a:solidFill>
              </a:rPr>
              <a:t> 		4.) Understand the seriousness of your role and responsibilities.</a:t>
            </a:r>
          </a:p>
          <a:p>
            <a:pPr marL="457200" lvl="1" indent="0">
              <a:buNone/>
            </a:pPr>
            <a:r>
              <a:rPr lang="en-US" sz="2000" b="1" dirty="0">
                <a:solidFill>
                  <a:srgbClr val="FF0000"/>
                </a:solidFill>
              </a:rPr>
              <a:t> 		5.) Be professional, at all times.</a:t>
            </a:r>
          </a:p>
          <a:p>
            <a:pPr marL="457200" lvl="1" indent="0">
              <a:buNone/>
            </a:pPr>
            <a:r>
              <a:rPr lang="en-US" sz="2000" b="1" dirty="0">
                <a:solidFill>
                  <a:srgbClr val="FF0000"/>
                </a:solidFill>
              </a:rPr>
              <a:t> 		6.) View suicide as EVERYONE’S responsibility.</a:t>
            </a:r>
          </a:p>
          <a:p>
            <a:pPr marL="457200" lvl="1" indent="0">
              <a:buNone/>
            </a:pPr>
            <a:r>
              <a:rPr lang="en-US" sz="2000" b="1" dirty="0">
                <a:solidFill>
                  <a:srgbClr val="FF0000"/>
                </a:solidFill>
              </a:rPr>
              <a:t> 		7.) Believe that all suicides can be prevented.</a:t>
            </a:r>
          </a:p>
          <a:p>
            <a:pPr marL="0" indent="0">
              <a:buNone/>
            </a:pPr>
            <a:endParaRPr lang="en-US" dirty="0"/>
          </a:p>
          <a:p>
            <a:pPr marL="0" indent="0" algn="ctr">
              <a:buNone/>
            </a:pPr>
            <a:br>
              <a:rPr lang="en-US" dirty="0"/>
            </a:br>
            <a:endParaRPr lang="en-US" dirty="0"/>
          </a:p>
        </p:txBody>
      </p:sp>
    </p:spTree>
    <p:extLst>
      <p:ext uri="{BB962C8B-B14F-4D97-AF65-F5344CB8AC3E}">
        <p14:creationId xmlns:p14="http://schemas.microsoft.com/office/powerpoint/2010/main" val="402382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2800" dirty="0"/>
              <a:t>Communication and Collaboration</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8</a:t>
            </a:fld>
            <a:endParaRPr lang="en-US" dirty="0">
              <a:solidFill>
                <a:srgbClr val="000000"/>
              </a:solidFill>
              <a:latin typeface="Arial" panose="020B0604020202020204" pitchFamily="34" charset="0"/>
            </a:endParaRPr>
          </a:p>
        </p:txBody>
      </p:sp>
      <p:sp>
        <p:nvSpPr>
          <p:cNvPr id="3" name="Content Placeholder 2">
            <a:extLst>
              <a:ext uri="{FF2B5EF4-FFF2-40B4-BE49-F238E27FC236}">
                <a16:creationId xmlns:a16="http://schemas.microsoft.com/office/drawing/2014/main" id="{3DC3E693-BA82-4149-B78E-FB992A1CBB5E}"/>
              </a:ext>
            </a:extLst>
          </p:cNvPr>
          <p:cNvSpPr>
            <a:spLocks noGrp="1"/>
          </p:cNvSpPr>
          <p:nvPr>
            <p:ph idx="1"/>
          </p:nvPr>
        </p:nvSpPr>
        <p:spPr>
          <a:xfrm>
            <a:off x="1524000" y="1219200"/>
            <a:ext cx="9144000" cy="4873624"/>
          </a:xfrm>
        </p:spPr>
        <p:txBody>
          <a:bodyPr/>
          <a:lstStyle/>
          <a:p>
            <a:pPr marL="0" indent="0" algn="ctr">
              <a:buNone/>
            </a:pPr>
            <a:r>
              <a:rPr lang="en-US" b="1" dirty="0"/>
              <a:t>To help eliminate suicides, there are three main stages of communicating concerning information pertaining to increased risk of suicide amongst incarcerated individuals:</a:t>
            </a:r>
            <a:br>
              <a:rPr lang="en-US" b="1" dirty="0"/>
            </a:br>
            <a:br>
              <a:rPr lang="en-US" b="1" dirty="0"/>
            </a:br>
            <a:endParaRPr lang="en-US" b="1" dirty="0"/>
          </a:p>
          <a:p>
            <a:pPr marL="0" indent="0">
              <a:buNone/>
            </a:pPr>
            <a:r>
              <a:rPr lang="en-US" sz="2400" b="1" dirty="0"/>
              <a:t>1.) Communication between transporting officer and correctional staff</a:t>
            </a:r>
          </a:p>
          <a:p>
            <a:pPr marL="0" indent="0">
              <a:buNone/>
            </a:pPr>
            <a:r>
              <a:rPr lang="en-US" sz="2400" b="1" dirty="0"/>
              <a:t>2.) Communication among all facility staff</a:t>
            </a:r>
          </a:p>
          <a:p>
            <a:pPr marL="0" indent="0">
              <a:buNone/>
            </a:pPr>
            <a:r>
              <a:rPr lang="en-US" sz="2400" b="1" dirty="0"/>
              <a:t>3.) Communication between facility staff and the at risk individual</a:t>
            </a:r>
            <a:br>
              <a:rPr lang="en-US" sz="2400" b="1" dirty="0"/>
            </a:br>
            <a:r>
              <a:rPr lang="en-US" sz="2400" b="1" dirty="0"/>
              <a:t>  </a:t>
            </a:r>
          </a:p>
          <a:p>
            <a:endParaRPr lang="en-US" b="1" dirty="0"/>
          </a:p>
          <a:p>
            <a:pPr marL="0" indent="0">
              <a:buNone/>
            </a:pPr>
            <a:endParaRPr lang="en-US" dirty="0"/>
          </a:p>
          <a:p>
            <a:pPr marL="0" indent="0" algn="ctr">
              <a:buNone/>
            </a:pPr>
            <a:br>
              <a:rPr lang="en-US" dirty="0"/>
            </a:br>
            <a:endParaRPr lang="en-US" dirty="0"/>
          </a:p>
        </p:txBody>
      </p:sp>
    </p:spTree>
    <p:extLst>
      <p:ext uri="{BB962C8B-B14F-4D97-AF65-F5344CB8AC3E}">
        <p14:creationId xmlns:p14="http://schemas.microsoft.com/office/powerpoint/2010/main" val="405150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228601"/>
            <a:ext cx="8229600" cy="495679"/>
          </a:xfrm>
        </p:spPr>
        <p:txBody>
          <a:bodyPr/>
          <a:lstStyle/>
          <a:p>
            <a:r>
              <a:rPr lang="en-US" sz="2800" dirty="0"/>
              <a:t>Communication and Collaboration</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FD8D9AA5-7514-481D-8B2D-279671CC4569}" type="slidenum">
              <a:rPr lang="en-US">
                <a:solidFill>
                  <a:srgbClr val="000000"/>
                </a:solidFill>
                <a:latin typeface="Arial" panose="020B0604020202020204" pitchFamily="34" charset="0"/>
              </a:rPr>
              <a:pPr fontAlgn="base">
                <a:spcBef>
                  <a:spcPct val="0"/>
                </a:spcBef>
                <a:spcAft>
                  <a:spcPct val="0"/>
                </a:spcAft>
              </a:pPr>
              <a:t>9</a:t>
            </a:fld>
            <a:endParaRPr lang="en-US" dirty="0">
              <a:solidFill>
                <a:srgbClr val="000000"/>
              </a:solidFill>
              <a:latin typeface="Arial" panose="020B0604020202020204" pitchFamily="34" charset="0"/>
            </a:endParaRPr>
          </a:p>
        </p:txBody>
      </p:sp>
      <p:sp>
        <p:nvSpPr>
          <p:cNvPr id="3" name="Content Placeholder 2">
            <a:extLst>
              <a:ext uri="{FF2B5EF4-FFF2-40B4-BE49-F238E27FC236}">
                <a16:creationId xmlns:a16="http://schemas.microsoft.com/office/drawing/2014/main" id="{3DC3E693-BA82-4149-B78E-FB992A1CBB5E}"/>
              </a:ext>
            </a:extLst>
          </p:cNvPr>
          <p:cNvSpPr>
            <a:spLocks noGrp="1"/>
          </p:cNvSpPr>
          <p:nvPr>
            <p:ph idx="1"/>
          </p:nvPr>
        </p:nvSpPr>
        <p:spPr>
          <a:xfrm>
            <a:off x="1981200" y="1219200"/>
            <a:ext cx="8229600" cy="4873624"/>
          </a:xfrm>
        </p:spPr>
        <p:txBody>
          <a:bodyPr/>
          <a:lstStyle/>
          <a:p>
            <a:pPr marL="0" indent="0" algn="ctr">
              <a:buNone/>
            </a:pPr>
            <a:endParaRPr lang="en-US" sz="2400" b="1" u="sng" dirty="0"/>
          </a:p>
          <a:p>
            <a:pPr marL="0" indent="0" algn="ctr">
              <a:buNone/>
            </a:pPr>
            <a:r>
              <a:rPr lang="en-US" b="1" dirty="0"/>
              <a:t>Communication between staff and the potentially suicidal individual REQUIRES a</a:t>
            </a:r>
            <a:endParaRPr lang="en-US" sz="2400" b="1" u="sng" dirty="0"/>
          </a:p>
          <a:p>
            <a:pPr marL="0" indent="0" algn="ctr">
              <a:buNone/>
            </a:pPr>
            <a:endParaRPr lang="en-US" sz="2400" b="1" u="sng" dirty="0"/>
          </a:p>
          <a:p>
            <a:pPr marL="0" indent="0" algn="ctr">
              <a:buNone/>
            </a:pPr>
            <a:r>
              <a:rPr lang="en-US" sz="4800" b="1" u="sng" dirty="0">
                <a:solidFill>
                  <a:srgbClr val="FF0000"/>
                </a:solidFill>
              </a:rPr>
              <a:t>Private and Confidential Setting </a:t>
            </a:r>
            <a:br>
              <a:rPr lang="en-US" sz="2400" b="1" u="sng" dirty="0"/>
            </a:br>
            <a:r>
              <a:rPr lang="en-US" sz="2400" b="1" dirty="0"/>
              <a:t>  </a:t>
            </a:r>
          </a:p>
          <a:p>
            <a:endParaRPr lang="en-US" b="1" dirty="0"/>
          </a:p>
          <a:p>
            <a:pPr marL="0" indent="0">
              <a:buNone/>
            </a:pPr>
            <a:endParaRPr lang="en-US" dirty="0"/>
          </a:p>
          <a:p>
            <a:pPr marL="0" indent="0" algn="ctr">
              <a:buNone/>
            </a:pPr>
            <a:br>
              <a:rPr lang="en-US" dirty="0"/>
            </a:br>
            <a:endParaRPr lang="en-US" dirty="0"/>
          </a:p>
        </p:txBody>
      </p:sp>
      <p:pic>
        <p:nvPicPr>
          <p:cNvPr id="2" name="Picture 1">
            <a:extLst>
              <a:ext uri="{FF2B5EF4-FFF2-40B4-BE49-F238E27FC236}">
                <a16:creationId xmlns:a16="http://schemas.microsoft.com/office/drawing/2014/main" id="{C83E02D9-A83C-4DCC-B5BD-C409B7FFFE07}"/>
              </a:ext>
            </a:extLst>
          </p:cNvPr>
          <p:cNvPicPr>
            <a:picLocks noChangeAspect="1"/>
          </p:cNvPicPr>
          <p:nvPr/>
        </p:nvPicPr>
        <p:blipFill rotWithShape="1">
          <a:blip r:embed="rId3"/>
          <a:srcRect l="26042" t="26944" r="48090" b="34167"/>
          <a:stretch/>
        </p:blipFill>
        <p:spPr>
          <a:xfrm>
            <a:off x="3685102" y="4644644"/>
            <a:ext cx="2068014" cy="1943100"/>
          </a:xfrm>
          <a:prstGeom prst="rect">
            <a:avLst/>
          </a:prstGeom>
        </p:spPr>
      </p:pic>
      <p:pic>
        <p:nvPicPr>
          <p:cNvPr id="4" name="Picture 3">
            <a:extLst>
              <a:ext uri="{FF2B5EF4-FFF2-40B4-BE49-F238E27FC236}">
                <a16:creationId xmlns:a16="http://schemas.microsoft.com/office/drawing/2014/main" id="{13E1CE12-201E-46A4-BF6D-03726EB1E8BB}"/>
              </a:ext>
            </a:extLst>
          </p:cNvPr>
          <p:cNvPicPr>
            <a:picLocks noChangeAspect="1"/>
          </p:cNvPicPr>
          <p:nvPr/>
        </p:nvPicPr>
        <p:blipFill rotWithShape="1">
          <a:blip r:embed="rId4"/>
          <a:srcRect l="29688" t="33611" r="47569" b="36667"/>
          <a:stretch/>
        </p:blipFill>
        <p:spPr>
          <a:xfrm>
            <a:off x="5753116" y="4488688"/>
            <a:ext cx="2495550" cy="2038350"/>
          </a:xfrm>
          <a:prstGeom prst="rect">
            <a:avLst/>
          </a:prstGeom>
        </p:spPr>
      </p:pic>
    </p:spTree>
    <p:extLst>
      <p:ext uri="{BB962C8B-B14F-4D97-AF65-F5344CB8AC3E}">
        <p14:creationId xmlns:p14="http://schemas.microsoft.com/office/powerpoint/2010/main" val="155831589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isual Aid PPT Master Template (2).potx" id="{8CEDB7A1-7ADA-4A9B-9832-C4C238F0A218}" vid="{655806CB-5076-466D-8A45-49DDB049E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7336</Words>
  <Application>Microsoft Office PowerPoint</Application>
  <PresentationFormat>Widescreen</PresentationFormat>
  <Paragraphs>634</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Default Design</vt:lpstr>
      <vt:lpstr>Pennsylvania Prison Chaplains Association</vt:lpstr>
      <vt:lpstr>Suicide in Jails and Prisons</vt:lpstr>
      <vt:lpstr>PA DOC Suicides</vt:lpstr>
      <vt:lpstr>Suicides in Correctional Settings</vt:lpstr>
      <vt:lpstr>Attitudes about Suicide</vt:lpstr>
      <vt:lpstr>Attitudes about Suicide</vt:lpstr>
      <vt:lpstr>Attitudes about Suicide</vt:lpstr>
      <vt:lpstr>Communication and Collaboration</vt:lpstr>
      <vt:lpstr>Communication and Collaboration</vt:lpstr>
      <vt:lpstr>“False Deniers”</vt:lpstr>
      <vt:lpstr>“False Deniers”</vt:lpstr>
      <vt:lpstr>“False Deniers”</vt:lpstr>
      <vt:lpstr>How do CHAPLAINS Assess for Suicide Risk?</vt:lpstr>
      <vt:lpstr>Chronic Risk Factors (historic and demographic)  that increase Suicide Risk </vt:lpstr>
      <vt:lpstr>Acute Risk Factors (Within 3 Months)  that increase Suicide Risk </vt:lpstr>
      <vt:lpstr>Protective Factors</vt:lpstr>
      <vt:lpstr>Safety Plan</vt:lpstr>
      <vt:lpstr>Review of past 12 years of DOC Suicides = 111</vt:lpstr>
      <vt:lpstr>PA DOC Suicides since 2008</vt:lpstr>
      <vt:lpstr>PA DOC Suicides and Being Alone</vt:lpstr>
      <vt:lpstr>Emergent Mental Health Referral Procedures</vt:lpstr>
      <vt:lpstr>Non-Emergent Mental Health Referral Procedures</vt:lpstr>
      <vt:lpstr>Non-Emergent Mental Health Referral-DC-97</vt:lpstr>
      <vt:lpstr>Non-Emergent Mental Health Referral-DC-97</vt:lpstr>
      <vt:lpstr>Non-Emergent Mental Health Referral-DC-97</vt:lpstr>
      <vt:lpstr>PowerPoint Presentation</vt:lpstr>
      <vt:lpstr>PowerPoint Presentation</vt:lpstr>
      <vt:lpstr>PowerPoint Presentation</vt:lpstr>
      <vt:lpstr>PowerPoint Presentation</vt:lpstr>
      <vt:lpstr>PowerPoint Presentation</vt:lpstr>
      <vt:lpstr>Mental Health Referral Procedure REMINDERS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DOC Suicides</dc:title>
  <dc:creator>Malishchak, Lucas</dc:creator>
  <cp:lastModifiedBy>Malishchak, Lucas</cp:lastModifiedBy>
  <cp:revision>30</cp:revision>
  <dcterms:created xsi:type="dcterms:W3CDTF">2019-09-17T19:36:49Z</dcterms:created>
  <dcterms:modified xsi:type="dcterms:W3CDTF">2019-09-18T10:24:13Z</dcterms:modified>
</cp:coreProperties>
</file>